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notesMasterIdLst>
    <p:notesMasterId r:id="rId32"/>
  </p:notesMasterIdLst>
  <p:sldIdLst>
    <p:sldId id="257" r:id="rId2"/>
    <p:sldId id="263" r:id="rId3"/>
    <p:sldId id="259" r:id="rId4"/>
    <p:sldId id="264" r:id="rId5"/>
    <p:sldId id="265" r:id="rId6"/>
    <p:sldId id="322" r:id="rId7"/>
    <p:sldId id="266" r:id="rId8"/>
    <p:sldId id="299" r:id="rId9"/>
    <p:sldId id="321" r:id="rId10"/>
    <p:sldId id="295" r:id="rId11"/>
    <p:sldId id="323" r:id="rId12"/>
    <p:sldId id="324" r:id="rId13"/>
    <p:sldId id="326" r:id="rId14"/>
    <p:sldId id="327" r:id="rId15"/>
    <p:sldId id="276" r:id="rId16"/>
    <p:sldId id="328" r:id="rId17"/>
    <p:sldId id="272" r:id="rId18"/>
    <p:sldId id="329" r:id="rId19"/>
    <p:sldId id="330" r:id="rId20"/>
    <p:sldId id="269" r:id="rId21"/>
    <p:sldId id="261" r:id="rId22"/>
    <p:sldId id="271" r:id="rId23"/>
    <p:sldId id="298" r:id="rId24"/>
    <p:sldId id="278" r:id="rId25"/>
    <p:sldId id="279" r:id="rId26"/>
    <p:sldId id="289" r:id="rId27"/>
    <p:sldId id="281" r:id="rId28"/>
    <p:sldId id="280" r:id="rId29"/>
    <p:sldId id="282" r:id="rId30"/>
    <p:sldId id="25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74694" autoAdjust="0"/>
  </p:normalViewPr>
  <p:slideViewPr>
    <p:cSldViewPr snapToGrid="0">
      <p:cViewPr varScale="1">
        <p:scale>
          <a:sx n="73" d="100"/>
          <a:sy n="73" d="100"/>
        </p:scale>
        <p:origin x="269" y="72"/>
      </p:cViewPr>
      <p:guideLst/>
    </p:cSldViewPr>
  </p:slideViewPr>
  <p:notesTextViewPr>
    <p:cViewPr>
      <p:scale>
        <a:sx n="1" d="1"/>
        <a:sy n="1" d="1"/>
      </p:scale>
      <p:origin x="0" y="-39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27ECBEAB-DA5A-4360-80D5-6AEBE7EA9790}">
      <dgm:prSet/>
      <dgm:spPr/>
      <dgm:t>
        <a:bodyPr/>
        <a:lstStyle/>
        <a:p>
          <a:r>
            <a:rPr lang="en-US" dirty="0"/>
            <a:t>Background</a:t>
          </a:r>
        </a:p>
      </dgm:t>
    </dgm:pt>
    <dgm:pt modelId="{14D1B413-5DB8-4259-A789-9909B58A2865}" type="parTrans" cxnId="{687939EB-6FFC-4DBA-9AE8-DACA8A7A333A}">
      <dgm:prSet/>
      <dgm:spPr/>
    </dgm:pt>
    <dgm:pt modelId="{1EF0667F-82B2-4BD1-89E4-301CFEEB77AA}" type="sibTrans" cxnId="{687939EB-6FFC-4DBA-9AE8-DACA8A7A333A}">
      <dgm:prSet/>
      <dgm:spPr/>
    </dgm:pt>
    <dgm:pt modelId="{2647EF3F-F3DA-4D30-983B-F02C0663C3E8}">
      <dgm:prSet/>
      <dgm:spPr/>
      <dgm:t>
        <a:bodyPr/>
        <a:lstStyle/>
        <a:p>
          <a:r>
            <a:rPr lang="en-US" dirty="0" err="1"/>
            <a:t>Bcvbcbv</a:t>
          </a:r>
          <a:endParaRPr lang="en-US" dirty="0"/>
        </a:p>
      </dgm:t>
    </dgm:pt>
    <dgm:pt modelId="{3B31F65B-9554-4421-A744-7C8E1F604532}" type="parTrans" cxnId="{0D94E993-7DF2-40D8-9EA0-2EFE88F0AACA}">
      <dgm:prSet/>
      <dgm:spPr/>
    </dgm:pt>
    <dgm:pt modelId="{43B5A859-5B55-4DF4-AA1D-A26B3B061AE1}" type="sibTrans" cxnId="{0D94E993-7DF2-40D8-9EA0-2EFE88F0AACA}">
      <dgm:prSet/>
      <dgm:spPr/>
    </dgm:pt>
    <dgm:pt modelId="{43FFBBA8-21DD-4F3B-AB48-558824DF9257}">
      <dgm:prSet/>
      <dgm:spPr/>
      <dgm:t>
        <a:bodyPr/>
        <a:lstStyle/>
        <a:p>
          <a:r>
            <a:rPr lang="en-US" dirty="0" err="1"/>
            <a:t>Bcvbcv</a:t>
          </a:r>
          <a:endParaRPr lang="en-US" dirty="0"/>
        </a:p>
      </dgm:t>
    </dgm:pt>
    <dgm:pt modelId="{23D6BB07-0139-4465-BA22-5D7C77F0CA18}" type="parTrans" cxnId="{F66A49D2-A25A-4084-96C1-59405A9109CA}">
      <dgm:prSet/>
      <dgm:spPr/>
    </dgm:pt>
    <dgm:pt modelId="{B1B3E8DE-AD4E-4842-8192-CC504DEC8AF9}" type="sibTrans" cxnId="{F66A49D2-A25A-4084-96C1-59405A9109CA}">
      <dgm:prSet/>
      <dgm:spPr/>
    </dgm:pt>
    <dgm:pt modelId="{55B1A59E-7872-416F-AF50-CC0BD83EE3EC}">
      <dgm:prSet/>
      <dgm:spPr/>
      <dgm:t>
        <a:bodyPr/>
        <a:lstStyle/>
        <a:p>
          <a:r>
            <a:rPr lang="en-US" dirty="0" err="1"/>
            <a:t>Bcvbcb</a:t>
          </a:r>
          <a:endParaRPr lang="en-US" dirty="0"/>
        </a:p>
      </dgm:t>
    </dgm:pt>
    <dgm:pt modelId="{0A93DB09-922E-48F7-975F-CDE764CBDE2C}" type="parTrans" cxnId="{E514D481-A0A1-44DC-ACEC-D829141CACE9}">
      <dgm:prSet/>
      <dgm:spPr/>
    </dgm:pt>
    <dgm:pt modelId="{37E1853A-B3E0-462A-87A5-F2F71E7282C7}" type="sibTrans" cxnId="{E514D481-A0A1-44DC-ACEC-D829141CACE9}">
      <dgm:prSet/>
      <dgm:spPr/>
    </dgm:pt>
    <dgm:pt modelId="{67EB5330-814E-4888-8ADD-BF43F05C3A90}">
      <dgm:prSet/>
      <dgm:spPr/>
      <dgm:t>
        <a:bodyPr/>
        <a:lstStyle/>
        <a:p>
          <a:r>
            <a:rPr lang="en-US" dirty="0" err="1"/>
            <a:t>Bcvcbvc</a:t>
          </a:r>
          <a:endParaRPr lang="en-US" dirty="0"/>
        </a:p>
      </dgm:t>
    </dgm:pt>
    <dgm:pt modelId="{3031727D-2307-476E-9C49-B7B1435B6A7A}" type="parTrans" cxnId="{186CAFD8-E303-408D-AE8B-5FA26AA8AB4C}">
      <dgm:prSet/>
      <dgm:spPr/>
    </dgm:pt>
    <dgm:pt modelId="{4B643718-25BE-4365-A036-4381F369FCA1}" type="sibTrans" cxnId="{186CAFD8-E303-408D-AE8B-5FA26AA8AB4C}">
      <dgm:prSet/>
      <dgm:spPr/>
    </dgm:pt>
    <dgm:pt modelId="{36A6F5C9-4FDB-44EC-B8FC-81A0836032DE}">
      <dgm:prSet/>
      <dgm:spPr/>
      <dgm:t>
        <a:bodyPr/>
        <a:lstStyle/>
        <a:p>
          <a:r>
            <a:rPr lang="en-US" dirty="0" err="1"/>
            <a:t>cbvbcb</a:t>
          </a:r>
          <a:endParaRPr lang="en-US" dirty="0"/>
        </a:p>
      </dgm:t>
    </dgm:pt>
    <dgm:pt modelId="{150B54E1-E73B-445C-A285-42FB6F6156A0}" type="parTrans" cxnId="{4AA1141E-8B60-445F-B098-D33A31373E35}">
      <dgm:prSet/>
      <dgm:spPr/>
    </dgm:pt>
    <dgm:pt modelId="{D2F2903B-3108-4272-B9E8-EA61A7CDCFCB}" type="sibTrans" cxnId="{4AA1141E-8B60-445F-B098-D33A31373E35}">
      <dgm:prSet/>
      <dgm:spPr/>
    </dgm:pt>
    <dgm:pt modelId="{AB52B3CC-6563-466D-BFC3-9B6B5AFA0881}" type="pres">
      <dgm:prSet presAssocID="{6A70FD8F-0050-42E3-8B3A-6ED7CFB9852E}" presName="Name0" presStyleCnt="0">
        <dgm:presLayoutVars>
          <dgm:chMax/>
          <dgm:chPref/>
          <dgm:animLvl val="lvl"/>
        </dgm:presLayoutVars>
      </dgm:prSet>
      <dgm:spPr/>
    </dgm:pt>
    <dgm:pt modelId="{0ED1F0B2-D928-4503-982B-FF0F57E2B108}" type="pres">
      <dgm:prSet presAssocID="{27ECBEAB-DA5A-4360-80D5-6AEBE7EA9790}" presName="composite1" presStyleCnt="0"/>
      <dgm:spPr/>
    </dgm:pt>
    <dgm:pt modelId="{F11038AE-9DA2-46CD-8854-64A47B2352CC}" type="pres">
      <dgm:prSet presAssocID="{27ECBEAB-DA5A-4360-80D5-6AEBE7EA9790}" presName="parent1" presStyleLbl="alignNode1" presStyleIdx="0" presStyleCnt="6">
        <dgm:presLayoutVars>
          <dgm:chMax val="1"/>
          <dgm:chPref val="1"/>
          <dgm:bulletEnabled val="1"/>
        </dgm:presLayoutVars>
      </dgm:prSet>
      <dgm:spPr/>
    </dgm:pt>
    <dgm:pt modelId="{AC3EC9F3-C38D-44F6-A784-2D170E6F9BE0}" type="pres">
      <dgm:prSet presAssocID="{27ECBEAB-DA5A-4360-80D5-6AEBE7EA9790}" presName="Childtext1" presStyleLbl="revTx" presStyleIdx="0" presStyleCnt="6">
        <dgm:presLayoutVars>
          <dgm:bulletEnabled val="1"/>
        </dgm:presLayoutVars>
      </dgm:prSet>
      <dgm:spPr/>
    </dgm:pt>
    <dgm:pt modelId="{6DB5753B-5242-4416-B6E5-F7851149238C}" type="pres">
      <dgm:prSet presAssocID="{27ECBEAB-DA5A-4360-80D5-6AEBE7EA9790}" presName="ConnectLine1" presStyleLbl="sibTrans1D1" presStyleIdx="0" presStyleCnt="6"/>
      <dgm:spPr>
        <a:noFill/>
        <a:ln w="12700" cap="rnd" cmpd="sng" algn="ctr">
          <a:solidFill>
            <a:schemeClr val="accent1">
              <a:shade val="90000"/>
              <a:hueOff val="0"/>
              <a:satOff val="0"/>
              <a:lumOff val="0"/>
              <a:alphaOff val="0"/>
            </a:schemeClr>
          </a:solidFill>
          <a:prstDash val="dash"/>
        </a:ln>
        <a:effectLst/>
      </dgm:spPr>
    </dgm:pt>
    <dgm:pt modelId="{93906847-CA50-4F81-99A9-CC8BBD4FB922}" type="pres">
      <dgm:prSet presAssocID="{27ECBEAB-DA5A-4360-80D5-6AEBE7EA9790}" presName="ConnectLineEnd1" presStyleLbl="lnNode1" presStyleIdx="0" presStyleCnt="6"/>
      <dgm:spPr/>
    </dgm:pt>
    <dgm:pt modelId="{04F61401-DEF0-4884-8926-35EBCC05C2ED}" type="pres">
      <dgm:prSet presAssocID="{27ECBEAB-DA5A-4360-80D5-6AEBE7EA9790}" presName="EmptyPane1" presStyleCnt="0"/>
      <dgm:spPr/>
    </dgm:pt>
    <dgm:pt modelId="{89A0D0E1-11DC-4268-84BF-55C2F7C9EED1}" type="pres">
      <dgm:prSet presAssocID="{1EF0667F-82B2-4BD1-89E4-301CFEEB77AA}" presName="spaceBetweenRectangles1" presStyleCnt="0"/>
      <dgm:spPr/>
    </dgm:pt>
    <dgm:pt modelId="{0F190344-729D-4871-A892-E2C19A16BC90}" type="pres">
      <dgm:prSet presAssocID="{2647EF3F-F3DA-4D30-983B-F02C0663C3E8}" presName="composite1" presStyleCnt="0"/>
      <dgm:spPr/>
    </dgm:pt>
    <dgm:pt modelId="{5928EFF2-F3CB-4CFE-A96E-678DF7934287}" type="pres">
      <dgm:prSet presAssocID="{2647EF3F-F3DA-4D30-983B-F02C0663C3E8}" presName="parent1" presStyleLbl="alignNode1" presStyleIdx="1" presStyleCnt="6">
        <dgm:presLayoutVars>
          <dgm:chMax val="1"/>
          <dgm:chPref val="1"/>
          <dgm:bulletEnabled val="1"/>
        </dgm:presLayoutVars>
      </dgm:prSet>
      <dgm:spPr/>
    </dgm:pt>
    <dgm:pt modelId="{41770D74-C77B-4EDD-8144-E503A647F90B}" type="pres">
      <dgm:prSet presAssocID="{2647EF3F-F3DA-4D30-983B-F02C0663C3E8}" presName="Childtext1" presStyleLbl="revTx" presStyleIdx="1" presStyleCnt="6">
        <dgm:presLayoutVars>
          <dgm:bulletEnabled val="1"/>
        </dgm:presLayoutVars>
      </dgm:prSet>
      <dgm:spPr/>
    </dgm:pt>
    <dgm:pt modelId="{9424135D-D70D-47BA-A021-480EEC183BC3}" type="pres">
      <dgm:prSet presAssocID="{2647EF3F-F3DA-4D30-983B-F02C0663C3E8}" presName="ConnectLine1" presStyleLbl="sibTrans1D1" presStyleIdx="1" presStyleCnt="6"/>
      <dgm:spPr>
        <a:noFill/>
        <a:ln w="12700" cap="rnd" cmpd="sng" algn="ctr">
          <a:solidFill>
            <a:schemeClr val="accent1">
              <a:shade val="90000"/>
              <a:hueOff val="89242"/>
              <a:satOff val="-1720"/>
              <a:lumOff val="5625"/>
              <a:alphaOff val="0"/>
            </a:schemeClr>
          </a:solidFill>
          <a:prstDash val="dash"/>
        </a:ln>
        <a:effectLst/>
      </dgm:spPr>
    </dgm:pt>
    <dgm:pt modelId="{F75473A3-F62F-4822-91A8-26FC50B14241}" type="pres">
      <dgm:prSet presAssocID="{2647EF3F-F3DA-4D30-983B-F02C0663C3E8}" presName="ConnectLineEnd1" presStyleLbl="lnNode1" presStyleIdx="1" presStyleCnt="6"/>
      <dgm:spPr/>
    </dgm:pt>
    <dgm:pt modelId="{52600980-B6AA-4ED7-8BEB-F883B4044FC3}" type="pres">
      <dgm:prSet presAssocID="{2647EF3F-F3DA-4D30-983B-F02C0663C3E8}" presName="EmptyPane1" presStyleCnt="0"/>
      <dgm:spPr/>
    </dgm:pt>
    <dgm:pt modelId="{D7012B9F-F9AF-403E-868C-D47CA27C5198}" type="pres">
      <dgm:prSet presAssocID="{43B5A859-5B55-4DF4-AA1D-A26B3B061AE1}" presName="spaceBetweenRectangles1" presStyleCnt="0"/>
      <dgm:spPr/>
    </dgm:pt>
    <dgm:pt modelId="{6779CB7A-35B5-44B5-9DFF-E87F1B993625}" type="pres">
      <dgm:prSet presAssocID="{43FFBBA8-21DD-4F3B-AB48-558824DF9257}" presName="composite1" presStyleCnt="0"/>
      <dgm:spPr/>
    </dgm:pt>
    <dgm:pt modelId="{12BF5512-CBAF-43F3-91C7-F8D882F41244}" type="pres">
      <dgm:prSet presAssocID="{43FFBBA8-21DD-4F3B-AB48-558824DF9257}" presName="parent1" presStyleLbl="alignNode1" presStyleIdx="2" presStyleCnt="6">
        <dgm:presLayoutVars>
          <dgm:chMax val="1"/>
          <dgm:chPref val="1"/>
          <dgm:bulletEnabled val="1"/>
        </dgm:presLayoutVars>
      </dgm:prSet>
      <dgm:spPr/>
    </dgm:pt>
    <dgm:pt modelId="{7E70880A-2916-43D5-A88A-E42F61BC020A}" type="pres">
      <dgm:prSet presAssocID="{43FFBBA8-21DD-4F3B-AB48-558824DF9257}" presName="Childtext1" presStyleLbl="revTx" presStyleIdx="2" presStyleCnt="6">
        <dgm:presLayoutVars>
          <dgm:bulletEnabled val="1"/>
        </dgm:presLayoutVars>
      </dgm:prSet>
      <dgm:spPr/>
    </dgm:pt>
    <dgm:pt modelId="{D2EE309A-75D8-4695-A9FE-6EB7F36CDCF4}" type="pres">
      <dgm:prSet presAssocID="{43FFBBA8-21DD-4F3B-AB48-558824DF9257}" presName="ConnectLine1" presStyleLbl="sibTrans1D1" presStyleIdx="2" presStyleCnt="6"/>
      <dgm:spPr>
        <a:noFill/>
        <a:ln w="12700" cap="rnd" cmpd="sng" algn="ctr">
          <a:solidFill>
            <a:schemeClr val="accent1">
              <a:shade val="90000"/>
              <a:hueOff val="178485"/>
              <a:satOff val="-3441"/>
              <a:lumOff val="11250"/>
              <a:alphaOff val="0"/>
            </a:schemeClr>
          </a:solidFill>
          <a:prstDash val="dash"/>
        </a:ln>
        <a:effectLst/>
      </dgm:spPr>
    </dgm:pt>
    <dgm:pt modelId="{94FB0188-E55B-4468-9043-A98C2111248D}" type="pres">
      <dgm:prSet presAssocID="{43FFBBA8-21DD-4F3B-AB48-558824DF9257}" presName="ConnectLineEnd1" presStyleLbl="lnNode1" presStyleIdx="2" presStyleCnt="6"/>
      <dgm:spPr/>
    </dgm:pt>
    <dgm:pt modelId="{1CF4E967-DEA1-4FA6-A9DC-E4856095CBC2}" type="pres">
      <dgm:prSet presAssocID="{43FFBBA8-21DD-4F3B-AB48-558824DF9257}" presName="EmptyPane1" presStyleCnt="0"/>
      <dgm:spPr/>
    </dgm:pt>
    <dgm:pt modelId="{ED9F08C1-7145-4591-BD90-4175C94D1597}" type="pres">
      <dgm:prSet presAssocID="{B1B3E8DE-AD4E-4842-8192-CC504DEC8AF9}" presName="spaceBetweenRectangles1" presStyleCnt="0"/>
      <dgm:spPr/>
    </dgm:pt>
    <dgm:pt modelId="{FFA860AC-EFC5-4D08-A313-D4CC5F5D59BE}" type="pres">
      <dgm:prSet presAssocID="{55B1A59E-7872-416F-AF50-CC0BD83EE3EC}" presName="composite1" presStyleCnt="0"/>
      <dgm:spPr/>
    </dgm:pt>
    <dgm:pt modelId="{AC923548-E78D-49B6-B1AC-7EC27F7A5E19}" type="pres">
      <dgm:prSet presAssocID="{55B1A59E-7872-416F-AF50-CC0BD83EE3EC}" presName="parent1" presStyleLbl="alignNode1" presStyleIdx="3" presStyleCnt="6">
        <dgm:presLayoutVars>
          <dgm:chMax val="1"/>
          <dgm:chPref val="1"/>
          <dgm:bulletEnabled val="1"/>
        </dgm:presLayoutVars>
      </dgm:prSet>
      <dgm:spPr/>
    </dgm:pt>
    <dgm:pt modelId="{E2C4E68E-58C6-430D-A4A7-1EA67CFA6AD4}" type="pres">
      <dgm:prSet presAssocID="{55B1A59E-7872-416F-AF50-CC0BD83EE3EC}" presName="Childtext1" presStyleLbl="revTx" presStyleIdx="3" presStyleCnt="6">
        <dgm:presLayoutVars>
          <dgm:bulletEnabled val="1"/>
        </dgm:presLayoutVars>
      </dgm:prSet>
      <dgm:spPr/>
    </dgm:pt>
    <dgm:pt modelId="{6F8F8CFF-2F17-4206-A122-061C918B1EF4}" type="pres">
      <dgm:prSet presAssocID="{55B1A59E-7872-416F-AF50-CC0BD83EE3EC}" presName="ConnectLine1" presStyleLbl="sibTrans1D1" presStyleIdx="3" presStyleCnt="6"/>
      <dgm:spPr>
        <a:noFill/>
        <a:ln w="12700" cap="rnd" cmpd="sng" algn="ctr">
          <a:solidFill>
            <a:schemeClr val="accent1">
              <a:shade val="90000"/>
              <a:hueOff val="267727"/>
              <a:satOff val="-5161"/>
              <a:lumOff val="16874"/>
              <a:alphaOff val="0"/>
            </a:schemeClr>
          </a:solidFill>
          <a:prstDash val="dash"/>
        </a:ln>
        <a:effectLst/>
      </dgm:spPr>
    </dgm:pt>
    <dgm:pt modelId="{FD41E8D7-D290-4D23-A215-30683337D5C7}" type="pres">
      <dgm:prSet presAssocID="{55B1A59E-7872-416F-AF50-CC0BD83EE3EC}" presName="ConnectLineEnd1" presStyleLbl="lnNode1" presStyleIdx="3" presStyleCnt="6"/>
      <dgm:spPr/>
    </dgm:pt>
    <dgm:pt modelId="{47AA5397-F7EE-4708-A313-52321EFAD544}" type="pres">
      <dgm:prSet presAssocID="{55B1A59E-7872-416F-AF50-CC0BD83EE3EC}" presName="EmptyPane1" presStyleCnt="0"/>
      <dgm:spPr/>
    </dgm:pt>
    <dgm:pt modelId="{267B5504-B042-493E-9FAA-826353D4EF21}" type="pres">
      <dgm:prSet presAssocID="{37E1853A-B3E0-462A-87A5-F2F71E7282C7}" presName="spaceBetweenRectangles1" presStyleCnt="0"/>
      <dgm:spPr/>
    </dgm:pt>
    <dgm:pt modelId="{16EBA40B-8F48-4971-92EA-9D02975B24C1}" type="pres">
      <dgm:prSet presAssocID="{67EB5330-814E-4888-8ADD-BF43F05C3A90}" presName="composite1" presStyleCnt="0"/>
      <dgm:spPr/>
    </dgm:pt>
    <dgm:pt modelId="{A0EC7EAA-BB39-47E9-82FE-F2625D109062}" type="pres">
      <dgm:prSet presAssocID="{67EB5330-814E-4888-8ADD-BF43F05C3A90}" presName="parent1" presStyleLbl="alignNode1" presStyleIdx="4" presStyleCnt="6">
        <dgm:presLayoutVars>
          <dgm:chMax val="1"/>
          <dgm:chPref val="1"/>
          <dgm:bulletEnabled val="1"/>
        </dgm:presLayoutVars>
      </dgm:prSet>
      <dgm:spPr/>
    </dgm:pt>
    <dgm:pt modelId="{02FC9E37-FEB3-45ED-B158-F2A3BB4E59E3}" type="pres">
      <dgm:prSet presAssocID="{67EB5330-814E-4888-8ADD-BF43F05C3A90}" presName="Childtext1" presStyleLbl="revTx" presStyleIdx="4" presStyleCnt="6">
        <dgm:presLayoutVars>
          <dgm:bulletEnabled val="1"/>
        </dgm:presLayoutVars>
      </dgm:prSet>
      <dgm:spPr/>
    </dgm:pt>
    <dgm:pt modelId="{AD44A897-AACD-4654-8CBE-5DED341F6D2D}" type="pres">
      <dgm:prSet presAssocID="{67EB5330-814E-4888-8ADD-BF43F05C3A90}" presName="ConnectLine1" presStyleLbl="sibTrans1D1" presStyleIdx="4" presStyleCnt="6"/>
      <dgm:spPr>
        <a:noFill/>
        <a:ln w="12700" cap="rnd" cmpd="sng" algn="ctr">
          <a:solidFill>
            <a:schemeClr val="accent1">
              <a:shade val="90000"/>
              <a:hueOff val="356969"/>
              <a:satOff val="-6882"/>
              <a:lumOff val="22499"/>
              <a:alphaOff val="0"/>
            </a:schemeClr>
          </a:solidFill>
          <a:prstDash val="dash"/>
        </a:ln>
        <a:effectLst/>
      </dgm:spPr>
    </dgm:pt>
    <dgm:pt modelId="{5785C254-0045-44F0-95E2-C901CD8DD4BA}" type="pres">
      <dgm:prSet presAssocID="{67EB5330-814E-4888-8ADD-BF43F05C3A90}" presName="ConnectLineEnd1" presStyleLbl="lnNode1" presStyleIdx="4" presStyleCnt="6"/>
      <dgm:spPr/>
    </dgm:pt>
    <dgm:pt modelId="{B8D27149-1C1C-4EA6-B975-A8A1B367D8AF}" type="pres">
      <dgm:prSet presAssocID="{67EB5330-814E-4888-8ADD-BF43F05C3A90}" presName="EmptyPane1" presStyleCnt="0"/>
      <dgm:spPr/>
    </dgm:pt>
    <dgm:pt modelId="{E1AAB631-6CEB-4670-BC42-487DC3409BE4}" type="pres">
      <dgm:prSet presAssocID="{4B643718-25BE-4365-A036-4381F369FCA1}" presName="spaceBetweenRectangles1" presStyleCnt="0"/>
      <dgm:spPr/>
    </dgm:pt>
    <dgm:pt modelId="{927E84C4-EC2B-484C-9464-FA7D25B07537}" type="pres">
      <dgm:prSet presAssocID="{36A6F5C9-4FDB-44EC-B8FC-81A0836032DE}" presName="composite1" presStyleCnt="0"/>
      <dgm:spPr/>
    </dgm:pt>
    <dgm:pt modelId="{AC554FF9-4409-4D3B-94EA-99384EBDF669}" type="pres">
      <dgm:prSet presAssocID="{36A6F5C9-4FDB-44EC-B8FC-81A0836032DE}" presName="parent1" presStyleLbl="alignNode1" presStyleIdx="5" presStyleCnt="6">
        <dgm:presLayoutVars>
          <dgm:chMax val="1"/>
          <dgm:chPref val="1"/>
          <dgm:bulletEnabled val="1"/>
        </dgm:presLayoutVars>
      </dgm:prSet>
      <dgm:spPr/>
    </dgm:pt>
    <dgm:pt modelId="{8FCF427C-24D8-4BF0-A24C-3B77E0FAEE13}" type="pres">
      <dgm:prSet presAssocID="{36A6F5C9-4FDB-44EC-B8FC-81A0836032DE}" presName="Childtext1" presStyleLbl="revTx" presStyleIdx="5" presStyleCnt="6">
        <dgm:presLayoutVars>
          <dgm:bulletEnabled val="1"/>
        </dgm:presLayoutVars>
      </dgm:prSet>
      <dgm:spPr/>
    </dgm:pt>
    <dgm:pt modelId="{50C84B8C-A21A-4719-A78E-4F899E06632C}" type="pres">
      <dgm:prSet presAssocID="{36A6F5C9-4FDB-44EC-B8FC-81A0836032DE}" presName="ConnectLine1" presStyleLbl="sibTrans1D1" presStyleIdx="5" presStyleCnt="6"/>
      <dgm:spPr>
        <a:noFill/>
        <a:ln w="12700" cap="rnd" cmpd="sng" algn="ctr">
          <a:solidFill>
            <a:schemeClr val="accent1">
              <a:shade val="90000"/>
              <a:hueOff val="446212"/>
              <a:satOff val="-8602"/>
              <a:lumOff val="28124"/>
              <a:alphaOff val="0"/>
            </a:schemeClr>
          </a:solidFill>
          <a:prstDash val="dash"/>
        </a:ln>
        <a:effectLst/>
      </dgm:spPr>
    </dgm:pt>
    <dgm:pt modelId="{D29A123F-A411-456E-81AA-DCA5D3F787E7}" type="pres">
      <dgm:prSet presAssocID="{36A6F5C9-4FDB-44EC-B8FC-81A0836032DE}" presName="ConnectLineEnd1" presStyleLbl="lnNode1" presStyleIdx="5" presStyleCnt="6"/>
      <dgm:spPr/>
    </dgm:pt>
    <dgm:pt modelId="{DCC6267C-2894-4BAF-ADBF-465271024546}" type="pres">
      <dgm:prSet presAssocID="{36A6F5C9-4FDB-44EC-B8FC-81A0836032DE}" presName="EmptyPane1" presStyleCnt="0"/>
      <dgm:spPr/>
    </dgm:pt>
  </dgm:ptLst>
  <dgm:cxnLst>
    <dgm:cxn modelId="{7A6F2212-BDFB-4D26-A352-705257F3153A}" type="presOf" srcId="{43FFBBA8-21DD-4F3B-AB48-558824DF9257}" destId="{12BF5512-CBAF-43F3-91C7-F8D882F41244}" srcOrd="0" destOrd="0" presId="urn:microsoft.com/office/officeart/2016/7/layout/RoundedRectangleTimeline"/>
    <dgm:cxn modelId="{84C67813-55CE-4EBC-9032-03BD847DC17E}" type="presOf" srcId="{6A70FD8F-0050-42E3-8B3A-6ED7CFB9852E}" destId="{AB52B3CC-6563-466D-BFC3-9B6B5AFA0881}" srcOrd="0" destOrd="0" presId="urn:microsoft.com/office/officeart/2016/7/layout/RoundedRectangleTimeline"/>
    <dgm:cxn modelId="{B831A81B-BEC8-435B-A88A-D66DA67B009D}" type="presOf" srcId="{27ECBEAB-DA5A-4360-80D5-6AEBE7EA9790}" destId="{F11038AE-9DA2-46CD-8854-64A47B2352CC}" srcOrd="0" destOrd="0" presId="urn:microsoft.com/office/officeart/2016/7/layout/RoundedRectangleTimeline"/>
    <dgm:cxn modelId="{4AA1141E-8B60-445F-B098-D33A31373E35}" srcId="{6A70FD8F-0050-42E3-8B3A-6ED7CFB9852E}" destId="{36A6F5C9-4FDB-44EC-B8FC-81A0836032DE}" srcOrd="5" destOrd="0" parTransId="{150B54E1-E73B-445C-A285-42FB6F6156A0}" sibTransId="{D2F2903B-3108-4272-B9E8-EA61A7CDCFCB}"/>
    <dgm:cxn modelId="{C9DB025E-714B-4AA2-9F29-6A08EEF72CA1}" type="presOf" srcId="{67EB5330-814E-4888-8ADD-BF43F05C3A90}" destId="{A0EC7EAA-BB39-47E9-82FE-F2625D109062}" srcOrd="0" destOrd="0" presId="urn:microsoft.com/office/officeart/2016/7/layout/RoundedRectangleTimeline"/>
    <dgm:cxn modelId="{1095C25E-F01C-4F03-B3F8-C6D83D70907D}" type="presOf" srcId="{36A6F5C9-4FDB-44EC-B8FC-81A0836032DE}" destId="{AC554FF9-4409-4D3B-94EA-99384EBDF669}" srcOrd="0" destOrd="0" presId="urn:microsoft.com/office/officeart/2016/7/layout/RoundedRectangleTimeline"/>
    <dgm:cxn modelId="{E514D481-A0A1-44DC-ACEC-D829141CACE9}" srcId="{6A70FD8F-0050-42E3-8B3A-6ED7CFB9852E}" destId="{55B1A59E-7872-416F-AF50-CC0BD83EE3EC}" srcOrd="3" destOrd="0" parTransId="{0A93DB09-922E-48F7-975F-CDE764CBDE2C}" sibTransId="{37E1853A-B3E0-462A-87A5-F2F71E7282C7}"/>
    <dgm:cxn modelId="{0D94E993-7DF2-40D8-9EA0-2EFE88F0AACA}" srcId="{6A70FD8F-0050-42E3-8B3A-6ED7CFB9852E}" destId="{2647EF3F-F3DA-4D30-983B-F02C0663C3E8}" srcOrd="1" destOrd="0" parTransId="{3B31F65B-9554-4421-A744-7C8E1F604532}" sibTransId="{43B5A859-5B55-4DF4-AA1D-A26B3B061AE1}"/>
    <dgm:cxn modelId="{F66A49D2-A25A-4084-96C1-59405A9109CA}" srcId="{6A70FD8F-0050-42E3-8B3A-6ED7CFB9852E}" destId="{43FFBBA8-21DD-4F3B-AB48-558824DF9257}" srcOrd="2" destOrd="0" parTransId="{23D6BB07-0139-4465-BA22-5D7C77F0CA18}" sibTransId="{B1B3E8DE-AD4E-4842-8192-CC504DEC8AF9}"/>
    <dgm:cxn modelId="{186CAFD8-E303-408D-AE8B-5FA26AA8AB4C}" srcId="{6A70FD8F-0050-42E3-8B3A-6ED7CFB9852E}" destId="{67EB5330-814E-4888-8ADD-BF43F05C3A90}" srcOrd="4" destOrd="0" parTransId="{3031727D-2307-476E-9C49-B7B1435B6A7A}" sibTransId="{4B643718-25BE-4365-A036-4381F369FCA1}"/>
    <dgm:cxn modelId="{6B9A34DB-3E15-45EC-B559-8551BD3949BD}" type="presOf" srcId="{2647EF3F-F3DA-4D30-983B-F02C0663C3E8}" destId="{5928EFF2-F3CB-4CFE-A96E-678DF7934287}" srcOrd="0" destOrd="0" presId="urn:microsoft.com/office/officeart/2016/7/layout/RoundedRectangleTimeline"/>
    <dgm:cxn modelId="{687939EB-6FFC-4DBA-9AE8-DACA8A7A333A}" srcId="{6A70FD8F-0050-42E3-8B3A-6ED7CFB9852E}" destId="{27ECBEAB-DA5A-4360-80D5-6AEBE7EA9790}" srcOrd="0" destOrd="0" parTransId="{14D1B413-5DB8-4259-A789-9909B58A2865}" sibTransId="{1EF0667F-82B2-4BD1-89E4-301CFEEB77AA}"/>
    <dgm:cxn modelId="{5FEF7EF9-AD2F-4CB2-86EA-5F704E405BB4}" type="presOf" srcId="{55B1A59E-7872-416F-AF50-CC0BD83EE3EC}" destId="{AC923548-E78D-49B6-B1AC-7EC27F7A5E19}" srcOrd="0" destOrd="0" presId="urn:microsoft.com/office/officeart/2016/7/layout/RoundedRectangleTimeline"/>
    <dgm:cxn modelId="{3C5596F8-CADA-460E-B3F3-2F71D3D3399F}" type="presParOf" srcId="{AB52B3CC-6563-466D-BFC3-9B6B5AFA0881}" destId="{0ED1F0B2-D928-4503-982B-FF0F57E2B108}" srcOrd="0" destOrd="0" presId="urn:microsoft.com/office/officeart/2016/7/layout/RoundedRectangleTimeline"/>
    <dgm:cxn modelId="{6B77E3FD-793D-4019-AC5B-98A18A23A6E6}" type="presParOf" srcId="{0ED1F0B2-D928-4503-982B-FF0F57E2B108}" destId="{F11038AE-9DA2-46CD-8854-64A47B2352CC}" srcOrd="0" destOrd="0" presId="urn:microsoft.com/office/officeart/2016/7/layout/RoundedRectangleTimeline"/>
    <dgm:cxn modelId="{30B28BCD-5DE9-43D8-BF96-C60EE7E93E0B}" type="presParOf" srcId="{0ED1F0B2-D928-4503-982B-FF0F57E2B108}" destId="{AC3EC9F3-C38D-44F6-A784-2D170E6F9BE0}" srcOrd="1" destOrd="0" presId="urn:microsoft.com/office/officeart/2016/7/layout/RoundedRectangleTimeline"/>
    <dgm:cxn modelId="{8864B227-EB64-404A-8825-C0E8469E84D5}" type="presParOf" srcId="{0ED1F0B2-D928-4503-982B-FF0F57E2B108}" destId="{6DB5753B-5242-4416-B6E5-F7851149238C}" srcOrd="2" destOrd="0" presId="urn:microsoft.com/office/officeart/2016/7/layout/RoundedRectangleTimeline"/>
    <dgm:cxn modelId="{703A7EA2-7C50-411C-930F-E2302D9D9812}" type="presParOf" srcId="{0ED1F0B2-D928-4503-982B-FF0F57E2B108}" destId="{93906847-CA50-4F81-99A9-CC8BBD4FB922}" srcOrd="3" destOrd="0" presId="urn:microsoft.com/office/officeart/2016/7/layout/RoundedRectangleTimeline"/>
    <dgm:cxn modelId="{D73BF24C-DF8A-4C56-BE13-6A69F2ABC8F6}" type="presParOf" srcId="{0ED1F0B2-D928-4503-982B-FF0F57E2B108}" destId="{04F61401-DEF0-4884-8926-35EBCC05C2ED}" srcOrd="4" destOrd="0" presId="urn:microsoft.com/office/officeart/2016/7/layout/RoundedRectangleTimeline"/>
    <dgm:cxn modelId="{1D91A8B5-7F58-4EE7-9941-AED1314A7877}" type="presParOf" srcId="{AB52B3CC-6563-466D-BFC3-9B6B5AFA0881}" destId="{89A0D0E1-11DC-4268-84BF-55C2F7C9EED1}" srcOrd="1" destOrd="0" presId="urn:microsoft.com/office/officeart/2016/7/layout/RoundedRectangleTimeline"/>
    <dgm:cxn modelId="{B6B7DDFA-E824-42DE-AA53-9CB35D606A99}" type="presParOf" srcId="{AB52B3CC-6563-466D-BFC3-9B6B5AFA0881}" destId="{0F190344-729D-4871-A892-E2C19A16BC90}" srcOrd="2" destOrd="0" presId="urn:microsoft.com/office/officeart/2016/7/layout/RoundedRectangleTimeline"/>
    <dgm:cxn modelId="{D335AE57-C24C-4DDF-A08E-797D9E9BF585}" type="presParOf" srcId="{0F190344-729D-4871-A892-E2C19A16BC90}" destId="{5928EFF2-F3CB-4CFE-A96E-678DF7934287}" srcOrd="0" destOrd="0" presId="urn:microsoft.com/office/officeart/2016/7/layout/RoundedRectangleTimeline"/>
    <dgm:cxn modelId="{60135E40-69C5-4736-9637-22EA0FBF4FBC}" type="presParOf" srcId="{0F190344-729D-4871-A892-E2C19A16BC90}" destId="{41770D74-C77B-4EDD-8144-E503A647F90B}" srcOrd="1" destOrd="0" presId="urn:microsoft.com/office/officeart/2016/7/layout/RoundedRectangleTimeline"/>
    <dgm:cxn modelId="{9D3AFC07-5E06-4288-80B4-9B9BBDD63D13}" type="presParOf" srcId="{0F190344-729D-4871-A892-E2C19A16BC90}" destId="{9424135D-D70D-47BA-A021-480EEC183BC3}" srcOrd="2" destOrd="0" presId="urn:microsoft.com/office/officeart/2016/7/layout/RoundedRectangleTimeline"/>
    <dgm:cxn modelId="{E012E00F-B0F3-4A1F-8FD3-D4D2649990EE}" type="presParOf" srcId="{0F190344-729D-4871-A892-E2C19A16BC90}" destId="{F75473A3-F62F-4822-91A8-26FC50B14241}" srcOrd="3" destOrd="0" presId="urn:microsoft.com/office/officeart/2016/7/layout/RoundedRectangleTimeline"/>
    <dgm:cxn modelId="{FDA14113-4D0B-4353-B234-6B8C66BE6CBE}" type="presParOf" srcId="{0F190344-729D-4871-A892-E2C19A16BC90}" destId="{52600980-B6AA-4ED7-8BEB-F883B4044FC3}" srcOrd="4" destOrd="0" presId="urn:microsoft.com/office/officeart/2016/7/layout/RoundedRectangleTimeline"/>
    <dgm:cxn modelId="{70E5AA69-9FA4-489B-B3BD-4B42E26C8477}" type="presParOf" srcId="{AB52B3CC-6563-466D-BFC3-9B6B5AFA0881}" destId="{D7012B9F-F9AF-403E-868C-D47CA27C5198}" srcOrd="3" destOrd="0" presId="urn:microsoft.com/office/officeart/2016/7/layout/RoundedRectangleTimeline"/>
    <dgm:cxn modelId="{C5324731-893F-4C54-BFA2-6C96E7D6BA73}" type="presParOf" srcId="{AB52B3CC-6563-466D-BFC3-9B6B5AFA0881}" destId="{6779CB7A-35B5-44B5-9DFF-E87F1B993625}" srcOrd="4" destOrd="0" presId="urn:microsoft.com/office/officeart/2016/7/layout/RoundedRectangleTimeline"/>
    <dgm:cxn modelId="{9294305F-FF10-41DC-8026-F0C3C009B035}" type="presParOf" srcId="{6779CB7A-35B5-44B5-9DFF-E87F1B993625}" destId="{12BF5512-CBAF-43F3-91C7-F8D882F41244}" srcOrd="0" destOrd="0" presId="urn:microsoft.com/office/officeart/2016/7/layout/RoundedRectangleTimeline"/>
    <dgm:cxn modelId="{923F574D-52F3-4B8B-94C4-775967C6E521}" type="presParOf" srcId="{6779CB7A-35B5-44B5-9DFF-E87F1B993625}" destId="{7E70880A-2916-43D5-A88A-E42F61BC020A}" srcOrd="1" destOrd="0" presId="urn:microsoft.com/office/officeart/2016/7/layout/RoundedRectangleTimeline"/>
    <dgm:cxn modelId="{411A9827-C6B7-49E5-B71B-124D2C1F5189}" type="presParOf" srcId="{6779CB7A-35B5-44B5-9DFF-E87F1B993625}" destId="{D2EE309A-75D8-4695-A9FE-6EB7F36CDCF4}" srcOrd="2" destOrd="0" presId="urn:microsoft.com/office/officeart/2016/7/layout/RoundedRectangleTimeline"/>
    <dgm:cxn modelId="{B4C3724B-849A-4F80-8698-31174C54CEA4}" type="presParOf" srcId="{6779CB7A-35B5-44B5-9DFF-E87F1B993625}" destId="{94FB0188-E55B-4468-9043-A98C2111248D}" srcOrd="3" destOrd="0" presId="urn:microsoft.com/office/officeart/2016/7/layout/RoundedRectangleTimeline"/>
    <dgm:cxn modelId="{F9FD942E-8605-4679-B705-37FF670D4B12}" type="presParOf" srcId="{6779CB7A-35B5-44B5-9DFF-E87F1B993625}" destId="{1CF4E967-DEA1-4FA6-A9DC-E4856095CBC2}" srcOrd="4" destOrd="0" presId="urn:microsoft.com/office/officeart/2016/7/layout/RoundedRectangleTimeline"/>
    <dgm:cxn modelId="{C75470E2-06B5-4485-9867-AE418295646F}" type="presParOf" srcId="{AB52B3CC-6563-466D-BFC3-9B6B5AFA0881}" destId="{ED9F08C1-7145-4591-BD90-4175C94D1597}" srcOrd="5" destOrd="0" presId="urn:microsoft.com/office/officeart/2016/7/layout/RoundedRectangleTimeline"/>
    <dgm:cxn modelId="{E27AF2C1-504F-40C2-9A5D-C9D0F1413766}" type="presParOf" srcId="{AB52B3CC-6563-466D-BFC3-9B6B5AFA0881}" destId="{FFA860AC-EFC5-4D08-A313-D4CC5F5D59BE}" srcOrd="6" destOrd="0" presId="urn:microsoft.com/office/officeart/2016/7/layout/RoundedRectangleTimeline"/>
    <dgm:cxn modelId="{04BC7F58-FFB1-43FF-9AE8-07AD3FEA6E4D}" type="presParOf" srcId="{FFA860AC-EFC5-4D08-A313-D4CC5F5D59BE}" destId="{AC923548-E78D-49B6-B1AC-7EC27F7A5E19}" srcOrd="0" destOrd="0" presId="urn:microsoft.com/office/officeart/2016/7/layout/RoundedRectangleTimeline"/>
    <dgm:cxn modelId="{E88C4354-C023-4F1C-853C-81607E174866}" type="presParOf" srcId="{FFA860AC-EFC5-4D08-A313-D4CC5F5D59BE}" destId="{E2C4E68E-58C6-430D-A4A7-1EA67CFA6AD4}" srcOrd="1" destOrd="0" presId="urn:microsoft.com/office/officeart/2016/7/layout/RoundedRectangleTimeline"/>
    <dgm:cxn modelId="{871D5941-A320-4865-BF09-19D68940F397}" type="presParOf" srcId="{FFA860AC-EFC5-4D08-A313-D4CC5F5D59BE}" destId="{6F8F8CFF-2F17-4206-A122-061C918B1EF4}" srcOrd="2" destOrd="0" presId="urn:microsoft.com/office/officeart/2016/7/layout/RoundedRectangleTimeline"/>
    <dgm:cxn modelId="{9FA2ACA6-1A14-4E46-9199-427BF90E259A}" type="presParOf" srcId="{FFA860AC-EFC5-4D08-A313-D4CC5F5D59BE}" destId="{FD41E8D7-D290-4D23-A215-30683337D5C7}" srcOrd="3" destOrd="0" presId="urn:microsoft.com/office/officeart/2016/7/layout/RoundedRectangleTimeline"/>
    <dgm:cxn modelId="{2A3F3EA7-D7D4-4B0D-9957-8568A1B5E503}" type="presParOf" srcId="{FFA860AC-EFC5-4D08-A313-D4CC5F5D59BE}" destId="{47AA5397-F7EE-4708-A313-52321EFAD544}" srcOrd="4" destOrd="0" presId="urn:microsoft.com/office/officeart/2016/7/layout/RoundedRectangleTimeline"/>
    <dgm:cxn modelId="{CE563261-2524-465E-ABA5-0B8F9A3779C3}" type="presParOf" srcId="{AB52B3CC-6563-466D-BFC3-9B6B5AFA0881}" destId="{267B5504-B042-493E-9FAA-826353D4EF21}" srcOrd="7" destOrd="0" presId="urn:microsoft.com/office/officeart/2016/7/layout/RoundedRectangleTimeline"/>
    <dgm:cxn modelId="{433A1D63-B7DA-485C-960D-74FDA872BE10}" type="presParOf" srcId="{AB52B3CC-6563-466D-BFC3-9B6B5AFA0881}" destId="{16EBA40B-8F48-4971-92EA-9D02975B24C1}" srcOrd="8" destOrd="0" presId="urn:microsoft.com/office/officeart/2016/7/layout/RoundedRectangleTimeline"/>
    <dgm:cxn modelId="{2D5333BC-2FE9-4B43-992A-C95B7DCAA5AF}" type="presParOf" srcId="{16EBA40B-8F48-4971-92EA-9D02975B24C1}" destId="{A0EC7EAA-BB39-47E9-82FE-F2625D109062}" srcOrd="0" destOrd="0" presId="urn:microsoft.com/office/officeart/2016/7/layout/RoundedRectangleTimeline"/>
    <dgm:cxn modelId="{F96190C2-AAE1-46B6-A924-CB25E482376A}" type="presParOf" srcId="{16EBA40B-8F48-4971-92EA-9D02975B24C1}" destId="{02FC9E37-FEB3-45ED-B158-F2A3BB4E59E3}" srcOrd="1" destOrd="0" presId="urn:microsoft.com/office/officeart/2016/7/layout/RoundedRectangleTimeline"/>
    <dgm:cxn modelId="{D863A795-8044-46F2-88D1-C59762CC473F}" type="presParOf" srcId="{16EBA40B-8F48-4971-92EA-9D02975B24C1}" destId="{AD44A897-AACD-4654-8CBE-5DED341F6D2D}" srcOrd="2" destOrd="0" presId="urn:microsoft.com/office/officeart/2016/7/layout/RoundedRectangleTimeline"/>
    <dgm:cxn modelId="{DA1817AA-EF9B-48F2-898D-352CF0602C6D}" type="presParOf" srcId="{16EBA40B-8F48-4971-92EA-9D02975B24C1}" destId="{5785C254-0045-44F0-95E2-C901CD8DD4BA}" srcOrd="3" destOrd="0" presId="urn:microsoft.com/office/officeart/2016/7/layout/RoundedRectangleTimeline"/>
    <dgm:cxn modelId="{A122002F-820D-4927-BEF2-E812F1368A5C}" type="presParOf" srcId="{16EBA40B-8F48-4971-92EA-9D02975B24C1}" destId="{B8D27149-1C1C-4EA6-B975-A8A1B367D8AF}" srcOrd="4" destOrd="0" presId="urn:microsoft.com/office/officeart/2016/7/layout/RoundedRectangleTimeline"/>
    <dgm:cxn modelId="{2F0A0E44-4E55-4CCE-9A57-07A18100E3B3}" type="presParOf" srcId="{AB52B3CC-6563-466D-BFC3-9B6B5AFA0881}" destId="{E1AAB631-6CEB-4670-BC42-487DC3409BE4}" srcOrd="9" destOrd="0" presId="urn:microsoft.com/office/officeart/2016/7/layout/RoundedRectangleTimeline"/>
    <dgm:cxn modelId="{B7958C71-8E23-49F7-9BCA-2BE7CFB09FC4}" type="presParOf" srcId="{AB52B3CC-6563-466D-BFC3-9B6B5AFA0881}" destId="{927E84C4-EC2B-484C-9464-FA7D25B07537}" srcOrd="10" destOrd="0" presId="urn:microsoft.com/office/officeart/2016/7/layout/RoundedRectangleTimeline"/>
    <dgm:cxn modelId="{D5654469-939F-417B-8CE6-7181A7208113}" type="presParOf" srcId="{927E84C4-EC2B-484C-9464-FA7D25B07537}" destId="{AC554FF9-4409-4D3B-94EA-99384EBDF669}" srcOrd="0" destOrd="0" presId="urn:microsoft.com/office/officeart/2016/7/layout/RoundedRectangleTimeline"/>
    <dgm:cxn modelId="{BA9F2FDC-08A7-4587-BDC4-E574BB2EC1E7}" type="presParOf" srcId="{927E84C4-EC2B-484C-9464-FA7D25B07537}" destId="{8FCF427C-24D8-4BF0-A24C-3B77E0FAEE13}" srcOrd="1" destOrd="0" presId="urn:microsoft.com/office/officeart/2016/7/layout/RoundedRectangleTimeline"/>
    <dgm:cxn modelId="{C5F2A893-2DC2-4E36-B5EA-D56993E1C796}" type="presParOf" srcId="{927E84C4-EC2B-484C-9464-FA7D25B07537}" destId="{50C84B8C-A21A-4719-A78E-4F899E06632C}" srcOrd="2" destOrd="0" presId="urn:microsoft.com/office/officeart/2016/7/layout/RoundedRectangleTimeline"/>
    <dgm:cxn modelId="{1D230EF5-EA1E-4142-BCD8-4959F6D3D412}" type="presParOf" srcId="{927E84C4-EC2B-484C-9464-FA7D25B07537}" destId="{D29A123F-A411-456E-81AA-DCA5D3F787E7}" srcOrd="3" destOrd="0" presId="urn:microsoft.com/office/officeart/2016/7/layout/RoundedRectangleTimeline"/>
    <dgm:cxn modelId="{15B4B373-9B87-45C4-9240-6E0999D43E27}" type="presParOf" srcId="{927E84C4-EC2B-484C-9464-FA7D25B07537}" destId="{DCC6267C-2894-4BAF-ADBF-465271024546}"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038AE-9DA2-46CD-8854-64A47B2352CC}">
      <dsp:nvSpPr>
        <dsp:cNvPr id="0" name=""/>
        <dsp:cNvSpPr/>
      </dsp:nvSpPr>
      <dsp:spPr>
        <a:xfrm rot="16200000">
          <a:off x="1131574" y="1644445"/>
          <a:ext cx="494338" cy="1654492"/>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a:t>Background</a:t>
          </a:r>
        </a:p>
      </dsp:txBody>
      <dsp:txXfrm rot="5400000">
        <a:off x="575629" y="2248654"/>
        <a:ext cx="1630360" cy="446074"/>
      </dsp:txXfrm>
    </dsp:sp>
    <dsp:sp modelId="{AC3EC9F3-C38D-44F6-A784-2D170E6F9BE0}">
      <dsp:nvSpPr>
        <dsp:cNvPr id="0" name=""/>
        <dsp:cNvSpPr/>
      </dsp:nvSpPr>
      <dsp:spPr>
        <a:xfrm>
          <a:off x="0" y="0"/>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6DB5753B-5242-4416-B6E5-F7851149238C}">
      <dsp:nvSpPr>
        <dsp:cNvPr id="0" name=""/>
        <dsp:cNvSpPr/>
      </dsp:nvSpPr>
      <dsp:spPr>
        <a:xfrm>
          <a:off x="1378743" y="1829052"/>
          <a:ext cx="0" cy="395470"/>
        </a:xfrm>
        <a:prstGeom prst="line">
          <a:avLst/>
        </a:prstGeom>
        <a:noFill/>
        <a:ln w="12700" cap="rnd" cmpd="sng" algn="ctr">
          <a:solidFill>
            <a:schemeClr val="accent1">
              <a:shade val="90000"/>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3906847-CA50-4F81-99A9-CC8BBD4FB922}">
      <dsp:nvSpPr>
        <dsp:cNvPr id="0" name=""/>
        <dsp:cNvSpPr/>
      </dsp:nvSpPr>
      <dsp:spPr>
        <a:xfrm>
          <a:off x="1329309" y="1730184"/>
          <a:ext cx="98867" cy="98867"/>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28EFF2-F3CB-4CFE-A96E-678DF7934287}">
      <dsp:nvSpPr>
        <dsp:cNvPr id="0" name=""/>
        <dsp:cNvSpPr/>
      </dsp:nvSpPr>
      <dsp:spPr>
        <a:xfrm>
          <a:off x="2205990" y="2224522"/>
          <a:ext cx="1654492" cy="494338"/>
        </a:xfrm>
        <a:prstGeom prst="rect">
          <a:avLst/>
        </a:prstGeom>
        <a:solidFill>
          <a:schemeClr val="accent1">
            <a:shade val="80000"/>
            <a:hueOff val="89238"/>
            <a:satOff val="-1812"/>
            <a:lumOff val="6135"/>
            <a:alphaOff val="0"/>
          </a:schemeClr>
        </a:solidFill>
        <a:ln w="22225" cap="rnd" cmpd="sng" algn="ctr">
          <a:solidFill>
            <a:schemeClr val="accent1">
              <a:shade val="80000"/>
              <a:hueOff val="89238"/>
              <a:satOff val="-1812"/>
              <a:lumOff val="613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Bcvbcbv</a:t>
          </a:r>
          <a:endParaRPr lang="en-US" sz="1500" kern="1200" dirty="0"/>
        </a:p>
      </dsp:txBody>
      <dsp:txXfrm>
        <a:off x="2205990" y="2224522"/>
        <a:ext cx="1654492" cy="494338"/>
      </dsp:txXfrm>
    </dsp:sp>
    <dsp:sp modelId="{41770D74-C77B-4EDD-8144-E503A647F90B}">
      <dsp:nvSpPr>
        <dsp:cNvPr id="0" name=""/>
        <dsp:cNvSpPr/>
      </dsp:nvSpPr>
      <dsp:spPr>
        <a:xfrm>
          <a:off x="1654492" y="3213199"/>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9424135D-D70D-47BA-A021-480EEC183BC3}">
      <dsp:nvSpPr>
        <dsp:cNvPr id="0" name=""/>
        <dsp:cNvSpPr/>
      </dsp:nvSpPr>
      <dsp:spPr>
        <a:xfrm>
          <a:off x="3033236" y="2718861"/>
          <a:ext cx="0" cy="395470"/>
        </a:xfrm>
        <a:prstGeom prst="line">
          <a:avLst/>
        </a:prstGeom>
        <a:noFill/>
        <a:ln w="12700" cap="rnd" cmpd="sng" algn="ctr">
          <a:solidFill>
            <a:schemeClr val="accent1">
              <a:shade val="90000"/>
              <a:hueOff val="89242"/>
              <a:satOff val="-1720"/>
              <a:lumOff val="5625"/>
              <a:alphaOff val="0"/>
            </a:schemeClr>
          </a:solidFill>
          <a:prstDash val="dash"/>
        </a:ln>
        <a:effectLst/>
      </dsp:spPr>
      <dsp:style>
        <a:lnRef idx="1">
          <a:scrgbClr r="0" g="0" b="0"/>
        </a:lnRef>
        <a:fillRef idx="0">
          <a:scrgbClr r="0" g="0" b="0"/>
        </a:fillRef>
        <a:effectRef idx="0">
          <a:scrgbClr r="0" g="0" b="0"/>
        </a:effectRef>
        <a:fontRef idx="minor"/>
      </dsp:style>
    </dsp:sp>
    <dsp:sp modelId="{F75473A3-F62F-4822-91A8-26FC50B14241}">
      <dsp:nvSpPr>
        <dsp:cNvPr id="0" name=""/>
        <dsp:cNvSpPr/>
      </dsp:nvSpPr>
      <dsp:spPr>
        <a:xfrm>
          <a:off x="2983802" y="3114331"/>
          <a:ext cx="98867" cy="98867"/>
        </a:xfrm>
        <a:prstGeom prst="ellipse">
          <a:avLst/>
        </a:prstGeom>
        <a:solidFill>
          <a:schemeClr val="accent1">
            <a:shade val="80000"/>
            <a:hueOff val="89238"/>
            <a:satOff val="-1812"/>
            <a:lumOff val="613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BF5512-CBAF-43F3-91C7-F8D882F41244}">
      <dsp:nvSpPr>
        <dsp:cNvPr id="0" name=""/>
        <dsp:cNvSpPr/>
      </dsp:nvSpPr>
      <dsp:spPr>
        <a:xfrm>
          <a:off x="3860482" y="2224522"/>
          <a:ext cx="1654492" cy="494338"/>
        </a:xfrm>
        <a:prstGeom prst="rect">
          <a:avLst/>
        </a:prstGeom>
        <a:solidFill>
          <a:schemeClr val="accent1">
            <a:shade val="80000"/>
            <a:hueOff val="178477"/>
            <a:satOff val="-3623"/>
            <a:lumOff val="12271"/>
            <a:alphaOff val="0"/>
          </a:schemeClr>
        </a:solidFill>
        <a:ln w="22225" cap="rnd" cmpd="sng" algn="ctr">
          <a:solidFill>
            <a:schemeClr val="accent1">
              <a:shade val="80000"/>
              <a:hueOff val="178477"/>
              <a:satOff val="-3623"/>
              <a:lumOff val="122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Bcvbcv</a:t>
          </a:r>
          <a:endParaRPr lang="en-US" sz="1500" kern="1200" dirty="0"/>
        </a:p>
      </dsp:txBody>
      <dsp:txXfrm>
        <a:off x="3860482" y="2224522"/>
        <a:ext cx="1654492" cy="494338"/>
      </dsp:txXfrm>
    </dsp:sp>
    <dsp:sp modelId="{7E70880A-2916-43D5-A88A-E42F61BC020A}">
      <dsp:nvSpPr>
        <dsp:cNvPr id="0" name=""/>
        <dsp:cNvSpPr/>
      </dsp:nvSpPr>
      <dsp:spPr>
        <a:xfrm>
          <a:off x="3308985" y="0"/>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D2EE309A-75D8-4695-A9FE-6EB7F36CDCF4}">
      <dsp:nvSpPr>
        <dsp:cNvPr id="0" name=""/>
        <dsp:cNvSpPr/>
      </dsp:nvSpPr>
      <dsp:spPr>
        <a:xfrm>
          <a:off x="4687728" y="1829052"/>
          <a:ext cx="0" cy="395470"/>
        </a:xfrm>
        <a:prstGeom prst="line">
          <a:avLst/>
        </a:prstGeom>
        <a:noFill/>
        <a:ln w="12700" cap="rnd" cmpd="sng" algn="ctr">
          <a:solidFill>
            <a:schemeClr val="accent1">
              <a:shade val="90000"/>
              <a:hueOff val="178485"/>
              <a:satOff val="-3441"/>
              <a:lumOff val="11250"/>
              <a:alphaOff val="0"/>
            </a:schemeClr>
          </a:solidFill>
          <a:prstDash val="dash"/>
        </a:ln>
        <a:effectLst/>
      </dsp:spPr>
      <dsp:style>
        <a:lnRef idx="1">
          <a:scrgbClr r="0" g="0" b="0"/>
        </a:lnRef>
        <a:fillRef idx="0">
          <a:scrgbClr r="0" g="0" b="0"/>
        </a:fillRef>
        <a:effectRef idx="0">
          <a:scrgbClr r="0" g="0" b="0"/>
        </a:effectRef>
        <a:fontRef idx="minor"/>
      </dsp:style>
    </dsp:sp>
    <dsp:sp modelId="{94FB0188-E55B-4468-9043-A98C2111248D}">
      <dsp:nvSpPr>
        <dsp:cNvPr id="0" name=""/>
        <dsp:cNvSpPr/>
      </dsp:nvSpPr>
      <dsp:spPr>
        <a:xfrm>
          <a:off x="4638294" y="1730184"/>
          <a:ext cx="98867" cy="98867"/>
        </a:xfrm>
        <a:prstGeom prst="ellipse">
          <a:avLst/>
        </a:prstGeom>
        <a:solidFill>
          <a:schemeClr val="accent1">
            <a:shade val="80000"/>
            <a:hueOff val="178477"/>
            <a:satOff val="-3623"/>
            <a:lumOff val="1227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923548-E78D-49B6-B1AC-7EC27F7A5E19}">
      <dsp:nvSpPr>
        <dsp:cNvPr id="0" name=""/>
        <dsp:cNvSpPr/>
      </dsp:nvSpPr>
      <dsp:spPr>
        <a:xfrm>
          <a:off x="5514975" y="2224522"/>
          <a:ext cx="1654492" cy="494338"/>
        </a:xfrm>
        <a:prstGeom prst="rect">
          <a:avLst/>
        </a:prstGeom>
        <a:solidFill>
          <a:schemeClr val="accent1">
            <a:shade val="80000"/>
            <a:hueOff val="267715"/>
            <a:satOff val="-5435"/>
            <a:lumOff val="18406"/>
            <a:alphaOff val="0"/>
          </a:schemeClr>
        </a:solidFill>
        <a:ln w="22225" cap="rnd" cmpd="sng" algn="ctr">
          <a:solidFill>
            <a:schemeClr val="accent1">
              <a:shade val="80000"/>
              <a:hueOff val="267715"/>
              <a:satOff val="-5435"/>
              <a:lumOff val="1840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Bcvbcb</a:t>
          </a:r>
          <a:endParaRPr lang="en-US" sz="1500" kern="1200" dirty="0"/>
        </a:p>
      </dsp:txBody>
      <dsp:txXfrm>
        <a:off x="5514975" y="2224522"/>
        <a:ext cx="1654492" cy="494338"/>
      </dsp:txXfrm>
    </dsp:sp>
    <dsp:sp modelId="{E2C4E68E-58C6-430D-A4A7-1EA67CFA6AD4}">
      <dsp:nvSpPr>
        <dsp:cNvPr id="0" name=""/>
        <dsp:cNvSpPr/>
      </dsp:nvSpPr>
      <dsp:spPr>
        <a:xfrm>
          <a:off x="4963477" y="3213199"/>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6F8F8CFF-2F17-4206-A122-061C918B1EF4}">
      <dsp:nvSpPr>
        <dsp:cNvPr id="0" name=""/>
        <dsp:cNvSpPr/>
      </dsp:nvSpPr>
      <dsp:spPr>
        <a:xfrm>
          <a:off x="6342221" y="2718861"/>
          <a:ext cx="0" cy="395470"/>
        </a:xfrm>
        <a:prstGeom prst="line">
          <a:avLst/>
        </a:prstGeom>
        <a:noFill/>
        <a:ln w="12700" cap="rnd" cmpd="sng" algn="ctr">
          <a:solidFill>
            <a:schemeClr val="accent1">
              <a:shade val="90000"/>
              <a:hueOff val="267727"/>
              <a:satOff val="-5161"/>
              <a:lumOff val="16874"/>
              <a:alphaOff val="0"/>
            </a:schemeClr>
          </a:solidFill>
          <a:prstDash val="dash"/>
        </a:ln>
        <a:effectLst/>
      </dsp:spPr>
      <dsp:style>
        <a:lnRef idx="1">
          <a:scrgbClr r="0" g="0" b="0"/>
        </a:lnRef>
        <a:fillRef idx="0">
          <a:scrgbClr r="0" g="0" b="0"/>
        </a:fillRef>
        <a:effectRef idx="0">
          <a:scrgbClr r="0" g="0" b="0"/>
        </a:effectRef>
        <a:fontRef idx="minor"/>
      </dsp:style>
    </dsp:sp>
    <dsp:sp modelId="{FD41E8D7-D290-4D23-A215-30683337D5C7}">
      <dsp:nvSpPr>
        <dsp:cNvPr id="0" name=""/>
        <dsp:cNvSpPr/>
      </dsp:nvSpPr>
      <dsp:spPr>
        <a:xfrm>
          <a:off x="6292787" y="3114331"/>
          <a:ext cx="98867" cy="98867"/>
        </a:xfrm>
        <a:prstGeom prst="ellipse">
          <a:avLst/>
        </a:prstGeom>
        <a:solidFill>
          <a:schemeClr val="accent1">
            <a:shade val="80000"/>
            <a:hueOff val="267715"/>
            <a:satOff val="-5435"/>
            <a:lumOff val="1840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EC7EAA-BB39-47E9-82FE-F2625D109062}">
      <dsp:nvSpPr>
        <dsp:cNvPr id="0" name=""/>
        <dsp:cNvSpPr/>
      </dsp:nvSpPr>
      <dsp:spPr>
        <a:xfrm>
          <a:off x="7169467" y="2224522"/>
          <a:ext cx="1654492" cy="494338"/>
        </a:xfrm>
        <a:prstGeom prst="rect">
          <a:avLst/>
        </a:prstGeom>
        <a:solidFill>
          <a:schemeClr val="accent1">
            <a:shade val="80000"/>
            <a:hueOff val="356953"/>
            <a:satOff val="-7246"/>
            <a:lumOff val="24542"/>
            <a:alphaOff val="0"/>
          </a:schemeClr>
        </a:solidFill>
        <a:ln w="22225" cap="rnd" cmpd="sng" algn="ctr">
          <a:solidFill>
            <a:schemeClr val="accent1">
              <a:shade val="80000"/>
              <a:hueOff val="356953"/>
              <a:satOff val="-7246"/>
              <a:lumOff val="2454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Bcvcbvc</a:t>
          </a:r>
          <a:endParaRPr lang="en-US" sz="1500" kern="1200" dirty="0"/>
        </a:p>
      </dsp:txBody>
      <dsp:txXfrm>
        <a:off x="7169467" y="2224522"/>
        <a:ext cx="1654492" cy="494338"/>
      </dsp:txXfrm>
    </dsp:sp>
    <dsp:sp modelId="{02FC9E37-FEB3-45ED-B158-F2A3BB4E59E3}">
      <dsp:nvSpPr>
        <dsp:cNvPr id="0" name=""/>
        <dsp:cNvSpPr/>
      </dsp:nvSpPr>
      <dsp:spPr>
        <a:xfrm>
          <a:off x="6617969" y="0"/>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AD44A897-AACD-4654-8CBE-5DED341F6D2D}">
      <dsp:nvSpPr>
        <dsp:cNvPr id="0" name=""/>
        <dsp:cNvSpPr/>
      </dsp:nvSpPr>
      <dsp:spPr>
        <a:xfrm>
          <a:off x="7996713" y="1829052"/>
          <a:ext cx="0" cy="395470"/>
        </a:xfrm>
        <a:prstGeom prst="line">
          <a:avLst/>
        </a:prstGeom>
        <a:noFill/>
        <a:ln w="12700" cap="rnd" cmpd="sng" algn="ctr">
          <a:solidFill>
            <a:schemeClr val="accent1">
              <a:shade val="90000"/>
              <a:hueOff val="356969"/>
              <a:satOff val="-6882"/>
              <a:lumOff val="22499"/>
              <a:alphaOff val="0"/>
            </a:schemeClr>
          </a:solidFill>
          <a:prstDash val="dash"/>
        </a:ln>
        <a:effectLst/>
      </dsp:spPr>
      <dsp:style>
        <a:lnRef idx="1">
          <a:scrgbClr r="0" g="0" b="0"/>
        </a:lnRef>
        <a:fillRef idx="0">
          <a:scrgbClr r="0" g="0" b="0"/>
        </a:fillRef>
        <a:effectRef idx="0">
          <a:scrgbClr r="0" g="0" b="0"/>
        </a:effectRef>
        <a:fontRef idx="minor"/>
      </dsp:style>
    </dsp:sp>
    <dsp:sp modelId="{5785C254-0045-44F0-95E2-C901CD8DD4BA}">
      <dsp:nvSpPr>
        <dsp:cNvPr id="0" name=""/>
        <dsp:cNvSpPr/>
      </dsp:nvSpPr>
      <dsp:spPr>
        <a:xfrm>
          <a:off x="7947279" y="1730184"/>
          <a:ext cx="98867" cy="98867"/>
        </a:xfrm>
        <a:prstGeom prst="ellipse">
          <a:avLst/>
        </a:prstGeom>
        <a:solidFill>
          <a:schemeClr val="accent1">
            <a:shade val="80000"/>
            <a:hueOff val="356953"/>
            <a:satOff val="-7246"/>
            <a:lumOff val="2454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554FF9-4409-4D3B-94EA-99384EBDF669}">
      <dsp:nvSpPr>
        <dsp:cNvPr id="0" name=""/>
        <dsp:cNvSpPr/>
      </dsp:nvSpPr>
      <dsp:spPr>
        <a:xfrm rot="5400000">
          <a:off x="9404037" y="1644445"/>
          <a:ext cx="494338" cy="1654492"/>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cbvbcb</a:t>
          </a:r>
          <a:endParaRPr lang="en-US" sz="1500" kern="1200" dirty="0"/>
        </a:p>
      </dsp:txBody>
      <dsp:txXfrm rot="-5400000">
        <a:off x="8823960" y="2248654"/>
        <a:ext cx="1630360" cy="446074"/>
      </dsp:txXfrm>
    </dsp:sp>
    <dsp:sp modelId="{8FCF427C-24D8-4BF0-A24C-3B77E0FAEE13}">
      <dsp:nvSpPr>
        <dsp:cNvPr id="0" name=""/>
        <dsp:cNvSpPr/>
      </dsp:nvSpPr>
      <dsp:spPr>
        <a:xfrm>
          <a:off x="8272462" y="3213199"/>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50C84B8C-A21A-4719-A78E-4F899E06632C}">
      <dsp:nvSpPr>
        <dsp:cNvPr id="0" name=""/>
        <dsp:cNvSpPr/>
      </dsp:nvSpPr>
      <dsp:spPr>
        <a:xfrm>
          <a:off x="9651206" y="2718861"/>
          <a:ext cx="0" cy="395470"/>
        </a:xfrm>
        <a:prstGeom prst="line">
          <a:avLst/>
        </a:prstGeom>
        <a:noFill/>
        <a:ln w="12700" cap="rnd" cmpd="sng" algn="ctr">
          <a:solidFill>
            <a:schemeClr val="accent1">
              <a:shade val="90000"/>
              <a:hueOff val="446212"/>
              <a:satOff val="-8602"/>
              <a:lumOff val="28124"/>
              <a:alphaOff val="0"/>
            </a:schemeClr>
          </a:solidFill>
          <a:prstDash val="dash"/>
        </a:ln>
        <a:effectLst/>
      </dsp:spPr>
      <dsp:style>
        <a:lnRef idx="1">
          <a:scrgbClr r="0" g="0" b="0"/>
        </a:lnRef>
        <a:fillRef idx="0">
          <a:scrgbClr r="0" g="0" b="0"/>
        </a:fillRef>
        <a:effectRef idx="0">
          <a:scrgbClr r="0" g="0" b="0"/>
        </a:effectRef>
        <a:fontRef idx="minor"/>
      </dsp:style>
    </dsp:sp>
    <dsp:sp modelId="{D29A123F-A411-456E-81AA-DCA5D3F787E7}">
      <dsp:nvSpPr>
        <dsp:cNvPr id="0" name=""/>
        <dsp:cNvSpPr/>
      </dsp:nvSpPr>
      <dsp:spPr>
        <a:xfrm>
          <a:off x="9601772" y="3114331"/>
          <a:ext cx="98867" cy="98867"/>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wmf"/><Relationship Id="rId1"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3F861-AFBE-4F62-8C02-F695CA32B5EA}" type="datetimeFigureOut">
              <a:rPr lang="en-US" smtClean="0"/>
              <a:t>2/13/2020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7BE7F-BC35-4461-B4E2-8102115FC3EE}" type="slidenum">
              <a:rPr lang="en-US" smtClean="0"/>
              <a:t>‹#›</a:t>
            </a:fld>
            <a:endParaRPr lang="en-US"/>
          </a:p>
        </p:txBody>
      </p:sp>
    </p:spTree>
    <p:extLst>
      <p:ext uri="{BB962C8B-B14F-4D97-AF65-F5344CB8AC3E}">
        <p14:creationId xmlns:p14="http://schemas.microsoft.com/office/powerpoint/2010/main" val="102027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a:t>
            </a:fld>
            <a:endParaRPr lang="en-US"/>
          </a:p>
        </p:txBody>
      </p:sp>
    </p:spTree>
    <p:extLst>
      <p:ext uri="{BB962C8B-B14F-4D97-AF65-F5344CB8AC3E}">
        <p14:creationId xmlns:p14="http://schemas.microsoft.com/office/powerpoint/2010/main" val="3676093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אלמנטים חוטים</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11</a:t>
            </a:fld>
            <a:endParaRPr lang="en-US"/>
          </a:p>
        </p:txBody>
      </p:sp>
    </p:spTree>
    <p:extLst>
      <p:ext uri="{BB962C8B-B14F-4D97-AF65-F5344CB8AC3E}">
        <p14:creationId xmlns:p14="http://schemas.microsoft.com/office/powerpoint/2010/main" val="3417600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I’ll start by demonstrating the main ideas in 2D …</a:t>
            </a:r>
          </a:p>
          <a:p>
            <a:pPr algn="l" rtl="0"/>
            <a:r>
              <a:rPr lang="en-US" dirty="0"/>
              <a:t>The distribution of weights for line integral is similar for parallel  line segments up to appropriate shifts</a:t>
            </a:r>
            <a:endParaRPr lang="el-GR" dirty="0"/>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12</a:t>
            </a:fld>
            <a:endParaRPr lang="en-US"/>
          </a:p>
        </p:txBody>
      </p:sp>
    </p:spTree>
    <p:extLst>
      <p:ext uri="{BB962C8B-B14F-4D97-AF65-F5344CB8AC3E}">
        <p14:creationId xmlns:p14="http://schemas.microsoft.com/office/powerpoint/2010/main" val="1037527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13</a:t>
            </a:fld>
            <a:endParaRPr lang="en-US"/>
          </a:p>
        </p:txBody>
      </p:sp>
    </p:spTree>
    <p:extLst>
      <p:ext uri="{BB962C8B-B14F-4D97-AF65-F5344CB8AC3E}">
        <p14:creationId xmlns:p14="http://schemas.microsoft.com/office/powerpoint/2010/main" val="2251571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14</a:t>
            </a:fld>
            <a:endParaRPr lang="en-US"/>
          </a:p>
        </p:txBody>
      </p:sp>
    </p:spTree>
    <p:extLst>
      <p:ext uri="{BB962C8B-B14F-4D97-AF65-F5344CB8AC3E}">
        <p14:creationId xmlns:p14="http://schemas.microsoft.com/office/powerpoint/2010/main" val="3355818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DAAA43FE-2E54-47DF-8AE5-D8620CC970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CCF6BAB-D46F-4ECB-AB24-10C0F94A92D6}" type="slidenum">
              <a:rPr lang="ar-SA" altLang="en-US"/>
              <a:pPr algn="l">
                <a:spcBef>
                  <a:spcPct val="0"/>
                </a:spcBef>
              </a:pPr>
              <a:t>15</a:t>
            </a:fld>
            <a:endParaRPr lang="en-US" altLang="en-US"/>
          </a:p>
        </p:txBody>
      </p:sp>
      <p:sp>
        <p:nvSpPr>
          <p:cNvPr id="50179" name="Rectangle 2">
            <a:extLst>
              <a:ext uri="{FF2B5EF4-FFF2-40B4-BE49-F238E27FC236}">
                <a16:creationId xmlns:a16="http://schemas.microsoft.com/office/drawing/2014/main" id="{8481C0DC-D6AC-4503-8437-739CFFCD0E9B}"/>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8F863252-A402-48E5-8DE8-E7A7FDFCBD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The same idea in 3D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16</a:t>
            </a:fld>
            <a:endParaRPr lang="en-US"/>
          </a:p>
        </p:txBody>
      </p:sp>
    </p:spTree>
    <p:extLst>
      <p:ext uri="{BB962C8B-B14F-4D97-AF65-F5344CB8AC3E}">
        <p14:creationId xmlns:p14="http://schemas.microsoft.com/office/powerpoint/2010/main" val="461701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17</a:t>
            </a:fld>
            <a:endParaRPr lang="en-US"/>
          </a:p>
        </p:txBody>
      </p:sp>
    </p:spTree>
    <p:extLst>
      <p:ext uri="{BB962C8B-B14F-4D97-AF65-F5344CB8AC3E}">
        <p14:creationId xmlns:p14="http://schemas.microsoft.com/office/powerpoint/2010/main" val="4081246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18</a:t>
            </a:fld>
            <a:endParaRPr lang="en-US"/>
          </a:p>
        </p:txBody>
      </p:sp>
    </p:spTree>
    <p:extLst>
      <p:ext uri="{BB962C8B-B14F-4D97-AF65-F5344CB8AC3E}">
        <p14:creationId xmlns:p14="http://schemas.microsoft.com/office/powerpoint/2010/main" val="3852113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14:m>
                  <m:oMath xmlns:m="http://schemas.openxmlformats.org/officeDocument/2006/math">
                    <m:r>
                      <a:rPr lang="en-US" sz="1200" i="1" kern="1200">
                        <a:solidFill>
                          <a:schemeClr val="tx1"/>
                        </a:solidFill>
                        <a:effectLst/>
                        <a:latin typeface="+mn-lt"/>
                        <a:ea typeface="+mn-ea"/>
                        <a:cs typeface="+mn-cs"/>
                      </a:rPr>
                      <m:t>𝑂</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𝑙𝑜𝑔</m:t>
                    </m:r>
                    <m:r>
                      <a:rPr lang="en-US" sz="1200" i="1" kern="1200">
                        <a:solidFill>
                          <a:schemeClr val="tx1"/>
                        </a:solidFill>
                        <a:effectLst/>
                        <a:latin typeface="+mn-lt"/>
                        <a:ea typeface="+mn-ea"/>
                        <a:cs typeface="+mn-cs"/>
                      </a:rPr>
                      <m:t> </m:t>
                    </m:r>
                    <m:r>
                      <a:rPr lang="en-US" sz="1200" i="1" kern="1200">
                        <a:solidFill>
                          <a:schemeClr val="tx1"/>
                        </a:solidFill>
                        <a:effectLst/>
                        <a:latin typeface="+mn-lt"/>
                        <a:ea typeface="+mn-ea"/>
                        <a:cs typeface="+mn-cs"/>
                      </a:rPr>
                      <m:t>𝑛</m:t>
                    </m:r>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for the FSS algorithm for a </a:t>
                </a:r>
                <a14:m>
                  <m:oMath xmlns:m="http://schemas.openxmlformats.org/officeDocument/2006/math">
                    <m:r>
                      <a:rPr lang="en-US" sz="1200" i="1" kern="1200">
                        <a:solidFill>
                          <a:schemeClr val="tx1"/>
                        </a:solidFill>
                        <a:effectLst/>
                        <a:latin typeface="+mn-lt"/>
                        <a:ea typeface="+mn-ea"/>
                        <a:cs typeface="+mn-cs"/>
                      </a:rPr>
                      <m:t>𝑛</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𝑛</m:t>
                    </m:r>
                  </m:oMath>
                </a14:m>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a:solidFill>
                      <a:schemeClr val="tx1"/>
                    </a:solidFill>
                    <a:effectLst/>
                    <a:latin typeface="+mn-lt"/>
                    <a:ea typeface="+mn-ea"/>
                    <a:cs typeface="+mn-cs"/>
                  </a:rPr>
                  <a:t> with respect to the sloped</a:t>
                </a:r>
                <a:endParaRPr lang="en-US" sz="1200" kern="1200" dirty="0">
                  <a:solidFill>
                    <a:schemeClr val="tx1"/>
                  </a:solidFill>
                  <a:effectLst/>
                  <a:latin typeface="+mn-lt"/>
                  <a:ea typeface="+mn-ea"/>
                  <a:cs typeface="+mn-cs"/>
                </a:endParaRPr>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r>
                  <a:rPr lang="en-US" sz="1200" i="0" kern="1200">
                    <a:solidFill>
                      <a:schemeClr val="tx1"/>
                    </a:solidFill>
                    <a:effectLst/>
                    <a:latin typeface="+mn-lt"/>
                    <a:ea typeface="+mn-ea"/>
                    <a:cs typeface="+mn-cs"/>
                  </a:rPr>
                  <a:t>𝑂(𝑙𝑜𝑔 𝑛)</a:t>
                </a:r>
                <a:r>
                  <a:rPr lang="en-US" sz="1200" kern="1200" dirty="0">
                    <a:solidFill>
                      <a:schemeClr val="tx1"/>
                    </a:solidFill>
                    <a:effectLst/>
                    <a:latin typeface="+mn-lt"/>
                    <a:ea typeface="+mn-ea"/>
                    <a:cs typeface="+mn-cs"/>
                  </a:rPr>
                  <a:t> for the FSS algorithm for a </a:t>
                </a:r>
                <a:r>
                  <a:rPr lang="en-US" sz="1200" i="0" kern="1200">
                    <a:solidFill>
                      <a:schemeClr val="tx1"/>
                    </a:solidFill>
                    <a:effectLst/>
                    <a:latin typeface="+mn-lt"/>
                    <a:ea typeface="+mn-ea"/>
                    <a:cs typeface="+mn-cs"/>
                  </a:rPr>
                  <a:t>𝑛×𝑛</a:t>
                </a:r>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a:solidFill>
                      <a:schemeClr val="tx1"/>
                    </a:solidFill>
                    <a:effectLst/>
                    <a:latin typeface="+mn-lt"/>
                    <a:ea typeface="+mn-ea"/>
                    <a:cs typeface="+mn-cs"/>
                  </a:rPr>
                  <a:t> with respect to the sloped</a:t>
                </a:r>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19</a:t>
            </a:fld>
            <a:endParaRPr lang="en-US"/>
          </a:p>
        </p:txBody>
      </p:sp>
    </p:spTree>
    <p:extLst>
      <p:ext uri="{BB962C8B-B14F-4D97-AF65-F5344CB8AC3E}">
        <p14:creationId xmlns:p14="http://schemas.microsoft.com/office/powerpoint/2010/main" val="3421109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20</a:t>
            </a:fld>
            <a:endParaRPr lang="en-US"/>
          </a:p>
        </p:txBody>
      </p:sp>
    </p:spTree>
    <p:extLst>
      <p:ext uri="{BB962C8B-B14F-4D97-AF65-F5344CB8AC3E}">
        <p14:creationId xmlns:p14="http://schemas.microsoft.com/office/powerpoint/2010/main" val="1204409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done in the 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a:t>
            </a:fld>
            <a:endParaRPr lang="en-US"/>
          </a:p>
        </p:txBody>
      </p:sp>
    </p:spTree>
    <p:extLst>
      <p:ext uri="{BB962C8B-B14F-4D97-AF65-F5344CB8AC3E}">
        <p14:creationId xmlns:p14="http://schemas.microsoft.com/office/powerpoint/2010/main" val="2655867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155B3B7-C19C-4EE0-B97D-BF50F605ED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A1CFC54F-268B-42D1-9CE1-7B77FD73C366}" type="slidenum">
              <a:rPr lang="ar-SA" altLang="en-US" smtClean="0"/>
              <a:pPr algn="l">
                <a:spcBef>
                  <a:spcPct val="0"/>
                </a:spcBef>
              </a:pPr>
              <a:t>22</a:t>
            </a:fld>
            <a:endParaRPr lang="en-US" altLang="en-US"/>
          </a:p>
        </p:txBody>
      </p:sp>
      <p:sp>
        <p:nvSpPr>
          <p:cNvPr id="28675" name="Rectangle 2">
            <a:extLst>
              <a:ext uri="{FF2B5EF4-FFF2-40B4-BE49-F238E27FC236}">
                <a16:creationId xmlns:a16="http://schemas.microsoft.com/office/drawing/2014/main" id="{46FDA8D4-1A7E-406A-BDA2-E92649E1F325}"/>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61C4516E-DCB4-4FBB-9DFF-9AB6B94496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a:t>Our opinion about  transform algorithm quality based on several measures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0EF24B9B-10AD-47C6-BF7D-FD89EA10EA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4EB286D0-E2F7-4CB3-A917-ED9140693ADA}" type="slidenum">
              <a:rPr lang="ar-SA" altLang="en-US" smtClean="0"/>
              <a:pPr algn="l">
                <a:spcBef>
                  <a:spcPct val="0"/>
                </a:spcBef>
              </a:pPr>
              <a:t>23</a:t>
            </a:fld>
            <a:endParaRPr lang="en-US" altLang="en-US"/>
          </a:p>
        </p:txBody>
      </p:sp>
      <p:sp>
        <p:nvSpPr>
          <p:cNvPr id="30723" name="Rectangle 2">
            <a:extLst>
              <a:ext uri="{FF2B5EF4-FFF2-40B4-BE49-F238E27FC236}">
                <a16:creationId xmlns:a16="http://schemas.microsoft.com/office/drawing/2014/main" id="{30FBAA6C-7AE6-4A1F-A52E-BE648F3BC70A}"/>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10FA816-F25E-4E79-9368-10FEA7F492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a:t>The name of proposed algorithm is abbreviation of …</a:t>
            </a:r>
          </a:p>
          <a:p>
            <a:pPr algn="l" rtl="0" eaLnBrk="1" hangingPunct="1"/>
            <a:r>
              <a:rPr lang="en-US" altLang="en-US"/>
              <a:t>The qualities are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960B22FF-7D50-406A-8EE4-AF07A3F00B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6AC0372E-3795-456A-964B-587F31EF4898}" type="slidenum">
              <a:rPr lang="ar-SA" altLang="en-US" smtClean="0"/>
              <a:pPr algn="l">
                <a:spcBef>
                  <a:spcPct val="0"/>
                </a:spcBef>
              </a:pPr>
              <a:t>24</a:t>
            </a:fld>
            <a:endParaRPr lang="en-US" altLang="en-US"/>
          </a:p>
        </p:txBody>
      </p:sp>
      <p:sp>
        <p:nvSpPr>
          <p:cNvPr id="36867" name="Rectangle 2">
            <a:extLst>
              <a:ext uri="{FF2B5EF4-FFF2-40B4-BE49-F238E27FC236}">
                <a16:creationId xmlns:a16="http://schemas.microsoft.com/office/drawing/2014/main" id="{5324A208-1339-46A5-A172-23F45182BFE0}"/>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35DE4AEF-D6B5-40CA-984F-28D1D723E9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a:t>Theoretically  O(log n) against O(n) , but in fact algorithm is comparative with FSS up to very high practical data cubes.</a:t>
            </a:r>
          </a:p>
          <a:p>
            <a:pPr algn="l" rtl="0" eaLnBrk="1" hangingPunct="1"/>
            <a:r>
              <a:rPr lang="en-US" altLang="en-US"/>
              <a:t>Due to serial access, simplicity. </a:t>
            </a:r>
          </a:p>
          <a:p>
            <a:pPr algn="l" rtl="0" eaLnBrk="1" hangingPunct="1"/>
            <a:r>
              <a:rPr lang="en-US" altLang="en-US"/>
              <a:t>Pentium III , 1Gb speed , 512 Mb RAM, 512 KB CASH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E7AA8565-AA7D-41AF-82BF-C49CCB1758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1C026774-4789-4EB1-BB5D-BC2351E6D7DF}" type="slidenum">
              <a:rPr lang="ar-SA" altLang="en-US" smtClean="0"/>
              <a:pPr algn="l">
                <a:spcBef>
                  <a:spcPct val="0"/>
                </a:spcBef>
              </a:pPr>
              <a:t>25</a:t>
            </a:fld>
            <a:endParaRPr lang="en-US" altLang="en-US"/>
          </a:p>
        </p:txBody>
      </p:sp>
      <p:sp>
        <p:nvSpPr>
          <p:cNvPr id="38915" name="Rectangle 2">
            <a:extLst>
              <a:ext uri="{FF2B5EF4-FFF2-40B4-BE49-F238E27FC236}">
                <a16:creationId xmlns:a16="http://schemas.microsoft.com/office/drawing/2014/main" id="{9E4AE944-A957-407C-9985-E664E2B570B9}"/>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3BCC092B-52F1-44ED-BD2E-D70965B86C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6736E5E7-4E87-4C02-B016-588BC21EB1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5465F80A-99AD-4DAE-B9FE-28DFBC7B0AF2}" type="slidenum">
              <a:rPr lang="ar-SA" altLang="en-US" smtClean="0"/>
              <a:pPr algn="l">
                <a:spcBef>
                  <a:spcPct val="0"/>
                </a:spcBef>
              </a:pPr>
              <a:t>27</a:t>
            </a:fld>
            <a:endParaRPr lang="en-US" altLang="en-US"/>
          </a:p>
        </p:txBody>
      </p:sp>
      <p:sp>
        <p:nvSpPr>
          <p:cNvPr id="41987" name="Rectangle 2">
            <a:extLst>
              <a:ext uri="{FF2B5EF4-FFF2-40B4-BE49-F238E27FC236}">
                <a16:creationId xmlns:a16="http://schemas.microsoft.com/office/drawing/2014/main" id="{DCE64F73-7451-4319-8840-769968975CB5}"/>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7BE93813-A9F8-4E8C-BAA8-E74517280E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7182ED5E-0EA6-4127-B020-2BCBF048A6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8B43685-65F9-4C26-BE1F-25B59C8FC04B}" type="slidenum">
              <a:rPr lang="ar-SA" altLang="en-US" smtClean="0"/>
              <a:pPr algn="l">
                <a:spcBef>
                  <a:spcPct val="0"/>
                </a:spcBef>
              </a:pPr>
              <a:t>29</a:t>
            </a:fld>
            <a:endParaRPr lang="en-US" altLang="en-US"/>
          </a:p>
        </p:txBody>
      </p:sp>
      <p:sp>
        <p:nvSpPr>
          <p:cNvPr id="45059" name="Rectangle 2">
            <a:extLst>
              <a:ext uri="{FF2B5EF4-FFF2-40B4-BE49-F238E27FC236}">
                <a16:creationId xmlns:a16="http://schemas.microsoft.com/office/drawing/2014/main" id="{4B8E93C0-99C2-40F3-9BDD-80C526346B71}"/>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8EDB6BCE-48E9-4256-8669-5EF895CDBC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אלמנטים חוטים</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a:t>
            </a:fld>
            <a:endParaRPr lang="en-US"/>
          </a:p>
        </p:txBody>
      </p:sp>
    </p:spTree>
    <p:extLst>
      <p:ext uri="{BB962C8B-B14F-4D97-AF65-F5344CB8AC3E}">
        <p14:creationId xmlns:p14="http://schemas.microsoft.com/office/powerpoint/2010/main" val="1867603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a:t>
            </a:fld>
            <a:endParaRPr lang="en-US"/>
          </a:p>
        </p:txBody>
      </p:sp>
    </p:spTree>
    <p:extLst>
      <p:ext uri="{BB962C8B-B14F-4D97-AF65-F5344CB8AC3E}">
        <p14:creationId xmlns:p14="http://schemas.microsoft.com/office/powerpoint/2010/main" val="211356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Multiscale based algorithm – develop by Boris Efrati in its thesis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Dynamic Mono-scale based algorithm – this thesis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6</a:t>
            </a:fld>
            <a:endParaRPr lang="en-US"/>
          </a:p>
        </p:txBody>
      </p:sp>
    </p:spTree>
    <p:extLst>
      <p:ext uri="{BB962C8B-B14F-4D97-AF65-F5344CB8AC3E}">
        <p14:creationId xmlns:p14="http://schemas.microsoft.com/office/powerpoint/2010/main" val="2200025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7</a:t>
            </a:fld>
            <a:endParaRPr lang="en-US"/>
          </a:p>
        </p:txBody>
      </p:sp>
    </p:spTree>
    <p:extLst>
      <p:ext uri="{BB962C8B-B14F-4D97-AF65-F5344CB8AC3E}">
        <p14:creationId xmlns:p14="http://schemas.microsoft.com/office/powerpoint/2010/main" val="88931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77637B8-6FE8-43E0-96F9-E98BBF6D36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47E1B4E1-769B-4792-AF46-18911D5E646B}" type="slidenum">
              <a:rPr lang="ar-SA" altLang="en-US" smtClean="0"/>
              <a:pPr algn="l">
                <a:spcBef>
                  <a:spcPct val="0"/>
                </a:spcBef>
              </a:pPr>
              <a:t>8</a:t>
            </a:fld>
            <a:endParaRPr lang="en-US" altLang="en-US"/>
          </a:p>
        </p:txBody>
      </p:sp>
      <p:sp>
        <p:nvSpPr>
          <p:cNvPr id="6147" name="Rectangle 2">
            <a:extLst>
              <a:ext uri="{FF2B5EF4-FFF2-40B4-BE49-F238E27FC236}">
                <a16:creationId xmlns:a16="http://schemas.microsoft.com/office/drawing/2014/main" id="{45472E1B-A705-4BA5-A354-F228078BE535}"/>
              </a:ext>
            </a:extLst>
          </p:cNvPr>
          <p:cNvSpPr>
            <a:spLocks noGrp="1" noRot="1" noChangeAspect="1" noChangeArrowheads="1" noTextEdit="1"/>
          </p:cNvSpPr>
          <p:nvPr>
            <p:ph type="sldImg"/>
          </p:nvPr>
        </p:nvSpPr>
        <p:spPr>
          <a:ln/>
        </p:spPr>
      </p:sp>
      <mc:AlternateContent xmlns:mc="http://schemas.openxmlformats.org/markup-compatibility/2006">
        <mc:Choice xmlns:a14="http://schemas.microsoft.com/office/drawing/2010/main" Requires="a14">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228600" indent="-228600" eaLnBrk="1" hangingPunct="1"/>
                <a14:m>
                  <m:oMath xmlns:m="http://schemas.openxmlformats.org/officeDocument/2006/math">
                    <m:r>
                      <m:rPr>
                        <m:nor/>
                      </m:rPr>
                      <a:rPr lang="en-US" altLang="en-US" dirty="0" smtClean="0"/>
                      <m:t>point</m:t>
                    </m:r>
                    <m:r>
                      <m:rPr>
                        <m:nor/>
                      </m:rPr>
                      <a:rPr lang="en-US" altLang="en-US" dirty="0" smtClean="0"/>
                      <m:t> </m:t>
                    </m:r>
                    <m:r>
                      <m:rPr>
                        <m:nor/>
                      </m:rPr>
                      <a:rPr lang="en-US" altLang="en-US" dirty="0" smtClean="0"/>
                      <m:t>and</m:t>
                    </m:r>
                    <m:r>
                      <m:rPr>
                        <m:nor/>
                      </m:rPr>
                      <a:rPr lang="en-US" altLang="en-US" dirty="0" smtClean="0"/>
                      <m:t> </m:t>
                    </m:r>
                    <m:r>
                      <m:rPr>
                        <m:nor/>
                      </m:rPr>
                      <a:rPr lang="en-US" altLang="en-US" dirty="0" smtClean="0"/>
                      <m:t>unit</m:t>
                    </m:r>
                    <m:r>
                      <m:rPr>
                        <m:nor/>
                      </m:rPr>
                      <a:rPr lang="en-US" altLang="en-US" dirty="0" smtClean="0"/>
                      <m:t> </m:t>
                    </m:r>
                    <m:r>
                      <m:rPr>
                        <m:nor/>
                      </m:rPr>
                      <a:rPr lang="en-US" altLang="en-US" dirty="0" smtClean="0"/>
                      <m:t>vector</m:t>
                    </m:r>
                    <m:r>
                      <a:rPr lang="en-US" altLang="en-US" b="0" i="1" dirty="0" smtClean="0">
                        <a:latin typeface="Cambria Math" panose="02040503050406030204" pitchFamily="18" charset="0"/>
                      </a:rPr>
                      <m:t> </m:t>
                    </m:r>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𝑅</m:t>
                        </m:r>
                      </m:e>
                      <m:sup>
                        <m:r>
                          <a:rPr lang="en-US" sz="1200" b="0" i="1" smtClean="0">
                            <a:solidFill>
                              <a:schemeClr val="tx1"/>
                            </a:solidFill>
                            <a:latin typeface="Cambria Math" panose="02040503050406030204" pitchFamily="18" charset="0"/>
                          </a:rPr>
                          <m:t>6</m:t>
                        </m:r>
                      </m:sup>
                    </m:sSup>
                    <m:r>
                      <a:rPr lang="en-US" sz="1200" i="1" smtClean="0">
                        <a:solidFill>
                          <a:schemeClr val="tx1"/>
                        </a:solidFill>
                        <a:latin typeface="Cambria Math" panose="02040503050406030204" pitchFamily="18" charset="0"/>
                        <a:ea typeface="Cambria Math" panose="02040503050406030204" pitchFamily="18" charset="0"/>
                      </a:rPr>
                      <m:t>→</m:t>
                    </m:r>
                    <m:sSup>
                      <m:sSupPr>
                        <m:ctrlPr>
                          <a:rPr lang="en-US" sz="1200" i="1" smtClean="0">
                            <a:solidFill>
                              <a:schemeClr val="tx1"/>
                            </a:solidFill>
                            <a:latin typeface="Cambria Math" panose="02040503050406030204" pitchFamily="18" charset="0"/>
                            <a:ea typeface="Cambria Math" panose="02040503050406030204" pitchFamily="18" charset="0"/>
                          </a:rPr>
                        </m:ctrlPr>
                      </m:sSupPr>
                      <m:e>
                        <m:r>
                          <a:rPr lang="en-US" sz="1200" b="0" i="1" smtClean="0">
                            <a:solidFill>
                              <a:schemeClr val="tx1"/>
                            </a:solidFill>
                            <a:latin typeface="Cambria Math" panose="02040503050406030204" pitchFamily="18" charset="0"/>
                            <a:ea typeface="Cambria Math" panose="02040503050406030204" pitchFamily="18" charset="0"/>
                          </a:rPr>
                          <m:t>𝑅</m:t>
                        </m:r>
                      </m:e>
                      <m:sup>
                        <m:r>
                          <a:rPr lang="en-US" sz="1200" b="0" i="1" smtClean="0">
                            <a:solidFill>
                              <a:schemeClr val="tx1"/>
                            </a:solidFill>
                            <a:latin typeface="Cambria Math" panose="02040503050406030204" pitchFamily="18" charset="0"/>
                            <a:ea typeface="Cambria Math" panose="02040503050406030204" pitchFamily="18" charset="0"/>
                          </a:rPr>
                          <m:t>4</m:t>
                        </m:r>
                      </m:sup>
                    </m:sSup>
                  </m:oMath>
                </a14:m>
                <a:r>
                  <a:rPr lang="en-US" altLang="en-US" dirty="0"/>
                  <a:t> </a:t>
                </a:r>
              </a:p>
            </p:txBody>
          </p:sp>
        </mc:Choice>
        <mc:Fallback>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i="0" dirty="0">
                    <a:latin typeface="Cambria Math" panose="02040503050406030204" pitchFamily="18" charset="0"/>
                  </a:rPr>
                  <a:t>"point and unit vector</a:t>
                </a:r>
                <a:r>
                  <a:rPr lang="en-US" altLang="en-US" b="0" i="0" dirty="0">
                    <a:latin typeface="Cambria Math" panose="02040503050406030204" pitchFamily="18" charset="0"/>
                  </a:rPr>
                  <a:t>" </a:t>
                </a:r>
                <a:r>
                  <a:rPr lang="en-US" sz="1200" b="0" i="0">
                    <a:solidFill>
                      <a:schemeClr val="tx1"/>
                    </a:solidFill>
                    <a:latin typeface="Cambria Math" panose="02040503050406030204" pitchFamily="18" charset="0"/>
                  </a:rPr>
                  <a:t>𝑅^6</a:t>
                </a:r>
                <a:r>
                  <a:rPr lang="en-US" sz="1200" i="0">
                    <a:solidFill>
                      <a:schemeClr val="tx1"/>
                    </a:solidFill>
                    <a:latin typeface="Cambria Math" panose="02040503050406030204" pitchFamily="18" charset="0"/>
                    <a:ea typeface="Cambria Math" panose="02040503050406030204" pitchFamily="18" charset="0"/>
                  </a:rPr>
                  <a:t>→</a:t>
                </a:r>
                <a:r>
                  <a:rPr lang="en-US" sz="1200" b="0" i="0">
                    <a:solidFill>
                      <a:schemeClr val="tx1"/>
                    </a:solidFill>
                    <a:latin typeface="Cambria Math" panose="02040503050406030204" pitchFamily="18" charset="0"/>
                    <a:ea typeface="Cambria Math" panose="02040503050406030204" pitchFamily="18" charset="0"/>
                  </a:rPr>
                  <a:t>𝑅^4</a:t>
                </a:r>
                <a:r>
                  <a:rPr lang="en-US" altLang="en-US" dirty="0"/>
                  <a:t> </a:t>
                </a:r>
              </a:p>
            </p:txBody>
          </p:sp>
        </mc:Fallback>
      </mc:AlternateContent>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9</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sz="1200" kern="1200" dirty="0">
                <a:solidFill>
                  <a:schemeClr val="tx1"/>
                </a:solidFill>
                <a:effectLst/>
                <a:latin typeface="+mn-lt"/>
                <a:ea typeface="+mn-ea"/>
                <a:cs typeface="+mn-cs"/>
              </a:rPr>
              <a:t>The X-Ray transform is not uniquely defined in the discrete case because integration over a discrete array is not well defined, and requires a choice of interpolation of the discrete data into the continuous domain so the integral can be evaluated.</a:t>
            </a:r>
          </a:p>
          <a:p>
            <a:pPr algn="l" rtl="0" eaLnBrk="1" hangingPunct="1"/>
            <a:endParaRPr lang="en-US" altLang="en-US" sz="1200" kern="1200" dirty="0">
              <a:solidFill>
                <a:schemeClr val="tx1"/>
              </a:solidFill>
              <a:effectLst/>
              <a:latin typeface="+mn-lt"/>
              <a:ea typeface="+mn-ea"/>
              <a:cs typeface="+mn-cs"/>
            </a:endParaRPr>
          </a:p>
          <a:p>
            <a:pPr algn="l" rtl="0" eaLnBrk="1" hangingPunct="1"/>
            <a:r>
              <a:rPr lang="en-US" altLang="en-US" sz="1200" kern="1200" dirty="0">
                <a:solidFill>
                  <a:schemeClr val="tx1"/>
                </a:solidFill>
                <a:effectLst/>
                <a:latin typeface="+mn-lt"/>
                <a:ea typeface="+mn-ea"/>
                <a:cs typeface="+mn-cs"/>
              </a:rPr>
              <a:t>The Piecewise constant interpolation - </a:t>
            </a:r>
            <a:r>
              <a:rPr lang="en-US" sz="1200" kern="1200" dirty="0">
                <a:solidFill>
                  <a:schemeClr val="tx1"/>
                </a:solidFill>
                <a:effectLst/>
                <a:latin typeface="+mn-lt"/>
                <a:ea typeface="+mn-ea"/>
                <a:cs typeface="+mn-cs"/>
              </a:rPr>
              <a:t>widely used in image processing, as it is simple and consistent with the image display on the computer display</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In the discrete case, the integral is replaced by a summation operator, and the line integral is defined as a weighted sum.</a:t>
            </a:r>
          </a:p>
        </p:txBody>
      </p:sp>
    </p:spTree>
    <p:extLst>
      <p:ext uri="{BB962C8B-B14F-4D97-AF65-F5344CB8AC3E}">
        <p14:creationId xmlns:p14="http://schemas.microsoft.com/office/powerpoint/2010/main" val="2267507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10</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Another aspect is choosing expressive set and parameterization of line segments for line integration </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This system of lines corresponds to a family of lines that are equally sampled with respect to their slopes and not with respect to their angles, and the uniform spacing of lines in each projection varies with respect to the slope. This is not the natural choice and might be problematic for reconstruction applications like CT, but for the application of curve detection , it is sufficient.</a:t>
            </a: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2/13/2020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2/13/2020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BFD0CC2-A9D1-42BF-A95F-C91301BCE71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a:extLst>
              <a:ext uri="{FF2B5EF4-FFF2-40B4-BE49-F238E27FC236}">
                <a16:creationId xmlns:a16="http://schemas.microsoft.com/office/drawing/2014/main" id="{6A451560-78BA-438F-9144-0EC42DC0376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a:extLst>
              <a:ext uri="{FF2B5EF4-FFF2-40B4-BE49-F238E27FC236}">
                <a16:creationId xmlns:a16="http://schemas.microsoft.com/office/drawing/2014/main" id="{3B0B2995-2F92-414C-A95B-46FDF957FB51}"/>
              </a:ext>
            </a:extLst>
          </p:cNvPr>
          <p:cNvSpPr>
            <a:spLocks noGrp="1" noChangeArrowheads="1"/>
          </p:cNvSpPr>
          <p:nvPr>
            <p:ph type="sldNum" sz="quarter" idx="12"/>
          </p:nvPr>
        </p:nvSpPr>
        <p:spPr>
          <a:ln/>
        </p:spPr>
        <p:txBody>
          <a:bodyPr/>
          <a:lstStyle>
            <a:lvl1pPr>
              <a:defRPr/>
            </a:lvl1pPr>
          </a:lstStyle>
          <a:p>
            <a:pPr>
              <a:defRPr/>
            </a:pPr>
            <a:fld id="{F3F89663-D787-41AF-8EA4-2AD43C455FFF}" type="slidenum">
              <a:rPr lang="ar-SA" altLang="en-US"/>
              <a:pPr>
                <a:defRPr/>
              </a:pPr>
              <a:t>‹#›</a:t>
            </a:fld>
            <a:endParaRPr lang="en-US" altLang="en-US"/>
          </a:p>
        </p:txBody>
      </p:sp>
    </p:spTree>
    <p:extLst>
      <p:ext uri="{BB962C8B-B14F-4D97-AF65-F5344CB8AC3E}">
        <p14:creationId xmlns:p14="http://schemas.microsoft.com/office/powerpoint/2010/main" val="359396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2/13/2020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2/13/2020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2/13/2020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2/13/2020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2/13/2020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notesSlide" Target="../notesSlides/notesSlide10.xml"/><Relationship Id="rId7" Type="http://schemas.openxmlformats.org/officeDocument/2006/relationships/image" Target="../media/image3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37.emf"/><Relationship Id="rId5" Type="http://schemas.openxmlformats.org/officeDocument/2006/relationships/image" Target="../media/image35.wmf"/><Relationship Id="rId10" Type="http://schemas.openxmlformats.org/officeDocument/2006/relationships/oleObject" Target="../embeddings/oleObject4.bin"/><Relationship Id="rId4" Type="http://schemas.openxmlformats.org/officeDocument/2006/relationships/oleObject" Target="../embeddings/oleObject2.bin"/><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PP_defence/out.avi" TargetMode="External"/><Relationship Id="rId4" Type="http://schemas.openxmlformats.org/officeDocument/2006/relationships/hyperlink" Target="out.avi"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hyperlink" Target="j2a.avi" TargetMode="External"/><Relationship Id="rId5" Type="http://schemas.openxmlformats.org/officeDocument/2006/relationships/image" Target="../media/image63.png"/><Relationship Id="rId4" Type="http://schemas.openxmlformats.org/officeDocument/2006/relationships/image" Target="../media/image62.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4.emf"/><Relationship Id="rId4" Type="http://schemas.openxmlformats.org/officeDocument/2006/relationships/oleObject" Target="../embeddings/oleObject5.bin"/></Relationships>
</file>

<file path=ppt/slides/_rels/slide2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78.png"/><Relationship Id="rId7" Type="http://schemas.openxmlformats.org/officeDocument/2006/relationships/hyperlink" Target="../SHAS_PP/10.avi"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hyperlink" Target="Clip0003.avi"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ipam.ucla.edu/programs/long-programs/multiscale-geometry-and-analysis-in-high-dimens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7.xml"/><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5.wm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4222143"/>
            <a:ext cx="11260667" cy="2170189"/>
          </a:xfrm>
          <a:prstGeom prst="rect">
            <a:avLst/>
          </a:prstGeom>
        </p:spPr>
      </p:pic>
      <p:sp>
        <p:nvSpPr>
          <p:cNvPr id="11" name="Content Placeholder 2">
            <a:extLst>
              <a:ext uri="{FF2B5EF4-FFF2-40B4-BE49-F238E27FC236}">
                <a16:creationId xmlns:a16="http://schemas.microsoft.com/office/drawing/2014/main" id="{53E00F0B-B9BB-4133-A176-5497A2BC648F}"/>
              </a:ext>
            </a:extLst>
          </p:cNvPr>
          <p:cNvSpPr txBox="1">
            <a:spLocks/>
          </p:cNvSpPr>
          <p:nvPr/>
        </p:nvSpPr>
        <p:spPr>
          <a:xfrm>
            <a:off x="1582043" y="1739936"/>
            <a:ext cx="8534400" cy="13377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Geometric Analysis Based Algorithms </a:t>
            </a:r>
            <a:br>
              <a:rPr lang="en-US" sz="2400" b="1" dirty="0">
                <a:solidFill>
                  <a:schemeClr val="tx1"/>
                </a:solidFill>
              </a:rPr>
            </a:br>
            <a:r>
              <a:rPr lang="en-US" sz="2400" b="1" dirty="0">
                <a:solidFill>
                  <a:schemeClr val="tx1"/>
                </a:solidFill>
              </a:rPr>
              <a:t>for </a:t>
            </a:r>
            <a:br>
              <a:rPr lang="en-US" sz="2400" b="1" dirty="0">
                <a:solidFill>
                  <a:schemeClr val="tx1"/>
                </a:solidFill>
              </a:rPr>
            </a:br>
            <a:r>
              <a:rPr lang="en-US" sz="2400" b="1" dirty="0">
                <a:solidFill>
                  <a:schemeClr val="tx1"/>
                </a:solidFill>
              </a:rPr>
              <a:t>Effective Representation and Detection of Curves </a:t>
            </a:r>
            <a:br>
              <a:rPr lang="en-US" sz="2400" b="1" dirty="0">
                <a:solidFill>
                  <a:schemeClr val="tx1"/>
                </a:solidFill>
              </a:rPr>
            </a:br>
            <a:r>
              <a:rPr lang="en-US" sz="2400" b="1" dirty="0">
                <a:solidFill>
                  <a:schemeClr val="tx1"/>
                </a:solidFill>
              </a:rPr>
              <a:t>with</a:t>
            </a:r>
            <a:br>
              <a:rPr lang="en-US" sz="2400" dirty="0">
                <a:solidFill>
                  <a:schemeClr val="tx1"/>
                </a:solidFill>
              </a:rPr>
            </a:br>
            <a:r>
              <a:rPr lang="en-US" sz="2400" b="1" dirty="0">
                <a:solidFill>
                  <a:schemeClr val="tx1"/>
                </a:solidFill>
              </a:rPr>
              <a:t>Application to Tracking Moving Dim Target</a:t>
            </a:r>
            <a:endParaRPr lang="en-US" sz="2400" dirty="0">
              <a:solidFill>
                <a:schemeClr val="tx1"/>
              </a:solidFill>
            </a:endParaRPr>
          </a:p>
        </p:txBody>
      </p:sp>
      <p:sp>
        <p:nvSpPr>
          <p:cNvPr id="17" name="Content Placeholder 2">
            <a:extLst>
              <a:ext uri="{FF2B5EF4-FFF2-40B4-BE49-F238E27FC236}">
                <a16:creationId xmlns:a16="http://schemas.microsoft.com/office/drawing/2014/main" id="{B77DFD9C-2682-4EC8-AAB8-841AA69F27D6}"/>
              </a:ext>
            </a:extLst>
          </p:cNvPr>
          <p:cNvSpPr txBox="1">
            <a:spLocks/>
          </p:cNvSpPr>
          <p:nvPr/>
        </p:nvSpPr>
        <p:spPr>
          <a:xfrm>
            <a:off x="382924" y="3426534"/>
            <a:ext cx="8534400" cy="86695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600" b="1" dirty="0">
                <a:solidFill>
                  <a:schemeClr val="tx1"/>
                </a:solidFill>
              </a:rPr>
              <a:t>Advisor: Dr. Ofer Levi</a:t>
            </a:r>
          </a:p>
          <a:p>
            <a:r>
              <a:rPr lang="en-US" sz="1600" b="1" dirty="0">
                <a:solidFill>
                  <a:schemeClr val="tx1"/>
                </a:solidFill>
              </a:rPr>
              <a:t>By: Galit Volpert</a:t>
            </a:r>
            <a:endParaRPr lang="en-US" sz="1600" dirty="0">
              <a:solidFill>
                <a:schemeClr val="tx1"/>
              </a:solidFill>
            </a:endParaRPr>
          </a:p>
        </p:txBody>
      </p:sp>
      <p:pic>
        <p:nvPicPr>
          <p:cNvPr id="13" name="Picture 12">
            <a:extLst>
              <a:ext uri="{FF2B5EF4-FFF2-40B4-BE49-F238E27FC236}">
                <a16:creationId xmlns:a16="http://schemas.microsoft.com/office/drawing/2014/main" id="{39C0B972-227A-4FA4-90BA-790657825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155" y="580419"/>
            <a:ext cx="1406276" cy="747268"/>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28">
            <a:extLst>
              <a:ext uri="{FF2B5EF4-FFF2-40B4-BE49-F238E27FC236}">
                <a16:creationId xmlns:a16="http://schemas.microsoft.com/office/drawing/2014/main" id="{EE39E58C-86DC-4A2F-A6C7-D85C05485B3E}"/>
              </a:ext>
            </a:extLst>
          </p:cNvPr>
          <p:cNvSpPr txBox="1">
            <a:spLocks noChangeArrowheads="1"/>
          </p:cNvSpPr>
          <p:nvPr/>
        </p:nvSpPr>
        <p:spPr bwMode="auto">
          <a:xfrm>
            <a:off x="212137" y="6224219"/>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8197" name="Text Box 29">
            <a:extLst>
              <a:ext uri="{FF2B5EF4-FFF2-40B4-BE49-F238E27FC236}">
                <a16:creationId xmlns:a16="http://schemas.microsoft.com/office/drawing/2014/main" id="{B0283915-4A53-466C-B603-0447BAA50D90}"/>
              </a:ext>
            </a:extLst>
          </p:cNvPr>
          <p:cNvSpPr txBox="1">
            <a:spLocks noChangeArrowheads="1"/>
          </p:cNvSpPr>
          <p:nvPr/>
        </p:nvSpPr>
        <p:spPr bwMode="auto">
          <a:xfrm>
            <a:off x="2292365" y="6224219"/>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385329" y="1752083"/>
            <a:ext cx="21605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intercept, varying slope</a:t>
            </a:r>
          </a:p>
        </p:txBody>
      </p:sp>
      <p:sp>
        <p:nvSpPr>
          <p:cNvPr id="8199" name="Text Box 31">
            <a:extLst>
              <a:ext uri="{FF2B5EF4-FFF2-40B4-BE49-F238E27FC236}">
                <a16:creationId xmlns:a16="http://schemas.microsoft.com/office/drawing/2014/main" id="{273C1C83-2F96-4546-B130-433A05E1425F}"/>
              </a:ext>
            </a:extLst>
          </p:cNvPr>
          <p:cNvSpPr txBox="1">
            <a:spLocks noChangeArrowheads="1"/>
          </p:cNvSpPr>
          <p:nvPr/>
        </p:nvSpPr>
        <p:spPr bwMode="auto">
          <a:xfrm>
            <a:off x="1214536" y="4269996"/>
            <a:ext cx="20326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slope, varying intercept</a:t>
            </a:r>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690840" y="1144300"/>
            <a:ext cx="5040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2400" dirty="0">
                <a:solidFill>
                  <a:schemeClr val="accent1"/>
                </a:solidFill>
              </a:rPr>
              <a:t>Slope-Intercept System</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Parameterization of Line Segments</a:t>
            </a:r>
          </a:p>
          <a:p>
            <a:pPr algn="ctr"/>
            <a:endParaRPr lang="en-US" sz="3200" dirty="0">
              <a:solidFill>
                <a:schemeClr val="tx1"/>
              </a:solidFill>
            </a:endParaRPr>
          </a:p>
        </p:txBody>
      </p:sp>
      <p:sp>
        <p:nvSpPr>
          <p:cNvPr id="20" name="Text Box 28">
            <a:extLst>
              <a:ext uri="{FF2B5EF4-FFF2-40B4-BE49-F238E27FC236}">
                <a16:creationId xmlns:a16="http://schemas.microsoft.com/office/drawing/2014/main" id="{EF854A21-9E31-45A4-B124-A86B32448FA0}"/>
              </a:ext>
            </a:extLst>
          </p:cNvPr>
          <p:cNvSpPr txBox="1">
            <a:spLocks noChangeArrowheads="1"/>
          </p:cNvSpPr>
          <p:nvPr/>
        </p:nvSpPr>
        <p:spPr bwMode="auto">
          <a:xfrm>
            <a:off x="6681517" y="2324076"/>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21" name="Text Box 29">
            <a:extLst>
              <a:ext uri="{FF2B5EF4-FFF2-40B4-BE49-F238E27FC236}">
                <a16:creationId xmlns:a16="http://schemas.microsoft.com/office/drawing/2014/main" id="{2A6CC375-5C02-447C-86FA-D51B2A15721F}"/>
              </a:ext>
            </a:extLst>
          </p:cNvPr>
          <p:cNvSpPr txBox="1">
            <a:spLocks noChangeArrowheads="1"/>
          </p:cNvSpPr>
          <p:nvPr/>
        </p:nvSpPr>
        <p:spPr bwMode="auto">
          <a:xfrm>
            <a:off x="6610080" y="5720123"/>
            <a:ext cx="1584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Z-driven</a:t>
            </a:r>
          </a:p>
        </p:txBody>
      </p:sp>
      <p:pic>
        <p:nvPicPr>
          <p:cNvPr id="22" name="Picture 21">
            <a:extLst>
              <a:ext uri="{FF2B5EF4-FFF2-40B4-BE49-F238E27FC236}">
                <a16:creationId xmlns:a16="http://schemas.microsoft.com/office/drawing/2014/main" id="{C6A47208-8D17-442A-8516-B280B5755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349651" y="1663259"/>
            <a:ext cx="2457020" cy="1912550"/>
          </a:xfrm>
          <a:prstGeom prst="rect">
            <a:avLst/>
          </a:prstGeom>
        </p:spPr>
      </p:pic>
      <p:pic>
        <p:nvPicPr>
          <p:cNvPr id="23" name="Picture 22">
            <a:extLst>
              <a:ext uri="{FF2B5EF4-FFF2-40B4-BE49-F238E27FC236}">
                <a16:creationId xmlns:a16="http://schemas.microsoft.com/office/drawing/2014/main" id="{3817A068-8F08-47B2-A2AB-902D0225DE0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341579" y="3417780"/>
            <a:ext cx="2453106" cy="1837785"/>
          </a:xfrm>
          <a:prstGeom prst="rect">
            <a:avLst/>
          </a:prstGeom>
        </p:spPr>
      </p:pic>
      <p:pic>
        <p:nvPicPr>
          <p:cNvPr id="24" name="Picture 23">
            <a:extLst>
              <a:ext uri="{FF2B5EF4-FFF2-40B4-BE49-F238E27FC236}">
                <a16:creationId xmlns:a16="http://schemas.microsoft.com/office/drawing/2014/main" id="{C393BE46-135D-4A89-A6FB-D4AC0F2B157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485218" y="5020215"/>
            <a:ext cx="2185885" cy="1837785"/>
          </a:xfrm>
          <a:prstGeom prst="rect">
            <a:avLst/>
          </a:prstGeom>
        </p:spPr>
      </p:pic>
      <p:pic>
        <p:nvPicPr>
          <p:cNvPr id="25" name="Picture 24">
            <a:extLst>
              <a:ext uri="{FF2B5EF4-FFF2-40B4-BE49-F238E27FC236}">
                <a16:creationId xmlns:a16="http://schemas.microsoft.com/office/drawing/2014/main" id="{E0FA95A5-0C59-483E-8441-84AD17F67A5F}"/>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89887" y="2546230"/>
            <a:ext cx="1708150" cy="1280795"/>
          </a:xfrm>
          <a:prstGeom prst="rect">
            <a:avLst/>
          </a:prstGeom>
        </p:spPr>
      </p:pic>
      <p:pic>
        <p:nvPicPr>
          <p:cNvPr id="27" name="Picture 26">
            <a:extLst>
              <a:ext uri="{FF2B5EF4-FFF2-40B4-BE49-F238E27FC236}">
                <a16:creationId xmlns:a16="http://schemas.microsoft.com/office/drawing/2014/main" id="{40CD0A8F-CA01-4EC8-996F-382CACC87142}"/>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457771" y="2536705"/>
            <a:ext cx="1720850" cy="1290320"/>
          </a:xfrm>
          <a:prstGeom prst="rect">
            <a:avLst/>
          </a:prstGeom>
        </p:spPr>
      </p:pic>
      <p:pic>
        <p:nvPicPr>
          <p:cNvPr id="5" name="Picture 4">
            <a:extLst>
              <a:ext uri="{FF2B5EF4-FFF2-40B4-BE49-F238E27FC236}">
                <a16:creationId xmlns:a16="http://schemas.microsoft.com/office/drawing/2014/main" id="{29EFAC3F-B3A6-413B-9B99-6468ADA5C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887" y="4970621"/>
            <a:ext cx="1668100" cy="1251075"/>
          </a:xfrm>
          <a:prstGeom prst="rect">
            <a:avLst/>
          </a:prstGeom>
        </p:spPr>
      </p:pic>
      <p:pic>
        <p:nvPicPr>
          <p:cNvPr id="7" name="Picture 6">
            <a:extLst>
              <a:ext uri="{FF2B5EF4-FFF2-40B4-BE49-F238E27FC236}">
                <a16:creationId xmlns:a16="http://schemas.microsoft.com/office/drawing/2014/main" id="{9A0DF8C7-7195-4A57-8BE7-4FD598D066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5623" y="4857294"/>
            <a:ext cx="1720850" cy="1290637"/>
          </a:xfrm>
          <a:prstGeom prst="rect">
            <a:avLst/>
          </a:prstGeom>
        </p:spPr>
      </p:pic>
      <p:sp>
        <p:nvSpPr>
          <p:cNvPr id="32" name="Text Box 28">
            <a:extLst>
              <a:ext uri="{FF2B5EF4-FFF2-40B4-BE49-F238E27FC236}">
                <a16:creationId xmlns:a16="http://schemas.microsoft.com/office/drawing/2014/main" id="{4594DA94-AF83-48DF-BF58-9267238AA99D}"/>
              </a:ext>
            </a:extLst>
          </p:cNvPr>
          <p:cNvSpPr txBox="1">
            <a:spLocks noChangeArrowheads="1"/>
          </p:cNvSpPr>
          <p:nvPr/>
        </p:nvSpPr>
        <p:spPr bwMode="auto">
          <a:xfrm>
            <a:off x="318570" y="3749260"/>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33" name="Text Box 29">
            <a:extLst>
              <a:ext uri="{FF2B5EF4-FFF2-40B4-BE49-F238E27FC236}">
                <a16:creationId xmlns:a16="http://schemas.microsoft.com/office/drawing/2014/main" id="{582FBC9B-54F9-47DF-8A13-25D7AAB076B2}"/>
              </a:ext>
            </a:extLst>
          </p:cNvPr>
          <p:cNvSpPr txBox="1">
            <a:spLocks noChangeArrowheads="1"/>
          </p:cNvSpPr>
          <p:nvPr/>
        </p:nvSpPr>
        <p:spPr bwMode="auto">
          <a:xfrm>
            <a:off x="2292365" y="3815592"/>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34" name="Text Box 29">
            <a:extLst>
              <a:ext uri="{FF2B5EF4-FFF2-40B4-BE49-F238E27FC236}">
                <a16:creationId xmlns:a16="http://schemas.microsoft.com/office/drawing/2014/main" id="{C01DB998-1E68-4388-B8FC-5F877791CAE8}"/>
              </a:ext>
            </a:extLst>
          </p:cNvPr>
          <p:cNvSpPr txBox="1">
            <a:spLocks noChangeArrowheads="1"/>
          </p:cNvSpPr>
          <p:nvPr/>
        </p:nvSpPr>
        <p:spPr bwMode="auto">
          <a:xfrm>
            <a:off x="6629291" y="4114168"/>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p:txBody>
      </p:sp>
      <p:graphicFrame>
        <p:nvGraphicFramePr>
          <p:cNvPr id="8" name="Object 23">
            <a:extLst>
              <a:ext uri="{FF2B5EF4-FFF2-40B4-BE49-F238E27FC236}">
                <a16:creationId xmlns:a16="http://schemas.microsoft.com/office/drawing/2014/main" id="{45D3077C-40B0-4708-AD0A-8A0911ED39FF}"/>
              </a:ext>
            </a:extLst>
          </p:cNvPr>
          <p:cNvGraphicFramePr>
            <a:graphicFrameLocks noChangeAspect="1"/>
          </p:cNvGraphicFramePr>
          <p:nvPr>
            <p:extLst>
              <p:ext uri="{D42A27DB-BD31-4B8C-83A1-F6EECF244321}">
                <p14:modId xmlns:p14="http://schemas.microsoft.com/office/powerpoint/2010/main" val="3989304974"/>
              </p:ext>
            </p:extLst>
          </p:nvPr>
        </p:nvGraphicFramePr>
        <p:xfrm>
          <a:off x="1346613" y="4467962"/>
          <a:ext cx="2667000" cy="614362"/>
        </p:xfrm>
        <a:graphic>
          <a:graphicData uri="http://schemas.openxmlformats.org/presentationml/2006/ole">
            <mc:AlternateContent xmlns:mc="http://schemas.openxmlformats.org/markup-compatibility/2006">
              <mc:Choice xmlns:v="urn:schemas-microsoft-com:vml" Requires="v">
                <p:oleObj spid="_x0000_s8313" name="משוואה" r:id="rId4" imgW="1803240" imgH="355320" progId="Equation.3">
                  <p:embed/>
                </p:oleObj>
              </mc:Choice>
              <mc:Fallback>
                <p:oleObj name="משוואה" r:id="rId4" imgW="1803240" imgH="355320" progId="Equation.3">
                  <p:embed/>
                  <p:pic>
                    <p:nvPicPr>
                      <p:cNvPr id="26"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613" y="4467962"/>
                        <a:ext cx="2667000" cy="61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5">
            <a:extLst>
              <a:ext uri="{FF2B5EF4-FFF2-40B4-BE49-F238E27FC236}">
                <a16:creationId xmlns:a16="http://schemas.microsoft.com/office/drawing/2014/main" id="{9B8DF4D3-202C-44F0-A041-EBA0099CBDAA}"/>
              </a:ext>
            </a:extLst>
          </p:cNvPr>
          <p:cNvGraphicFramePr>
            <a:graphicFrameLocks noChangeAspect="1"/>
          </p:cNvGraphicFramePr>
          <p:nvPr>
            <p:extLst>
              <p:ext uri="{D42A27DB-BD31-4B8C-83A1-F6EECF244321}">
                <p14:modId xmlns:p14="http://schemas.microsoft.com/office/powerpoint/2010/main" val="590548697"/>
              </p:ext>
            </p:extLst>
          </p:nvPr>
        </p:nvGraphicFramePr>
        <p:xfrm>
          <a:off x="840376" y="5114980"/>
          <a:ext cx="3810000" cy="579198"/>
        </p:xfrm>
        <a:graphic>
          <a:graphicData uri="http://schemas.openxmlformats.org/presentationml/2006/ole">
            <mc:AlternateContent xmlns:mc="http://schemas.openxmlformats.org/markup-compatibility/2006">
              <mc:Choice xmlns:v="urn:schemas-microsoft-com:vml" Requires="v">
                <p:oleObj spid="_x0000_s8314" name="Equation" r:id="rId6" imgW="2539800" imgH="393480" progId="">
                  <p:embed/>
                </p:oleObj>
              </mc:Choice>
              <mc:Fallback>
                <p:oleObj name="Equation" r:id="rId6" imgW="2539800" imgH="393480" progId="">
                  <p:embed/>
                  <p:pic>
                    <p:nvPicPr>
                      <p:cNvPr id="28"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376" y="5114980"/>
                        <a:ext cx="3810000" cy="579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35">
            <a:extLst>
              <a:ext uri="{FF2B5EF4-FFF2-40B4-BE49-F238E27FC236}">
                <a16:creationId xmlns:a16="http://schemas.microsoft.com/office/drawing/2014/main" id="{12FA5021-AA7F-42AC-87BA-7E4E8875F0A3}"/>
              </a:ext>
            </a:extLst>
          </p:cNvPr>
          <p:cNvSpPr txBox="1">
            <a:spLocks noChangeArrowheads="1"/>
          </p:cNvSpPr>
          <p:nvPr/>
        </p:nvSpPr>
        <p:spPr bwMode="auto">
          <a:xfrm>
            <a:off x="568474" y="5988176"/>
            <a:ext cx="4897821" cy="369332"/>
          </a:xfrm>
          <a:prstGeom prst="rect">
            <a:avLst/>
          </a:prstGeom>
          <a:noFill/>
          <a:ln w="9525">
            <a:noFill/>
            <a:miter lim="800000"/>
            <a:headEnd/>
            <a:tailEnd/>
          </a:ln>
          <a:effectLst/>
        </p:spPr>
        <p:txBody>
          <a:bodyPr wrap="square">
            <a:spAutoFit/>
          </a:bodyPr>
          <a:lstStyle/>
          <a:p>
            <a:pPr algn="l" rtl="0">
              <a:spcBef>
                <a:spcPct val="50000"/>
              </a:spcBef>
            </a:pPr>
            <a:r>
              <a:rPr lang="en-US" dirty="0"/>
              <a:t>Computational Complexity – O(</a:t>
            </a:r>
            <a:r>
              <a:rPr lang="en-US" i="1" dirty="0"/>
              <a:t>N)</a:t>
            </a:r>
            <a:r>
              <a:rPr lang="en-US" dirty="0"/>
              <a:t> per coefficient</a:t>
            </a:r>
          </a:p>
        </p:txBody>
      </p:sp>
      <p:grpSp>
        <p:nvGrpSpPr>
          <p:cNvPr id="12" name="Group 11">
            <a:extLst>
              <a:ext uri="{FF2B5EF4-FFF2-40B4-BE49-F238E27FC236}">
                <a16:creationId xmlns:a16="http://schemas.microsoft.com/office/drawing/2014/main" id="{81937675-600D-4D71-8EB2-247A540B0F09}"/>
              </a:ext>
            </a:extLst>
          </p:cNvPr>
          <p:cNvGrpSpPr/>
          <p:nvPr/>
        </p:nvGrpSpPr>
        <p:grpSpPr>
          <a:xfrm>
            <a:off x="1146975" y="1777992"/>
            <a:ext cx="3152775" cy="2324099"/>
            <a:chOff x="2333625" y="1485901"/>
            <a:chExt cx="3152775" cy="2324099"/>
          </a:xfrm>
        </p:grpSpPr>
        <p:grpSp>
          <p:nvGrpSpPr>
            <p:cNvPr id="13" name="Group 3">
              <a:extLst>
                <a:ext uri="{FF2B5EF4-FFF2-40B4-BE49-F238E27FC236}">
                  <a16:creationId xmlns:a16="http://schemas.microsoft.com/office/drawing/2014/main" id="{8032053B-531E-4CE7-881D-FF4418916057}"/>
                </a:ext>
              </a:extLst>
            </p:cNvPr>
            <p:cNvGrpSpPr>
              <a:grpSpLocks/>
            </p:cNvGrpSpPr>
            <p:nvPr/>
          </p:nvGrpSpPr>
          <p:grpSpPr bwMode="auto">
            <a:xfrm>
              <a:off x="2333625" y="1485901"/>
              <a:ext cx="3152775" cy="2324099"/>
              <a:chOff x="975" y="1162"/>
              <a:chExt cx="3267" cy="2448"/>
            </a:xfrm>
          </p:grpSpPr>
          <p:pic>
            <p:nvPicPr>
              <p:cNvPr id="20" name="Picture 4" descr="cube">
                <a:extLst>
                  <a:ext uri="{FF2B5EF4-FFF2-40B4-BE49-F238E27FC236}">
                    <a16:creationId xmlns:a16="http://schemas.microsoft.com/office/drawing/2014/main" id="{5CF9BA22-D382-4EE7-97BC-B9FBE57031ED}"/>
                  </a:ext>
                </a:extLst>
              </p:cNvPr>
              <p:cNvPicPr>
                <a:picLocks noChangeAspect="1" noChangeArrowheads="1"/>
              </p:cNvPicPr>
              <p:nvPr/>
            </p:nvPicPr>
            <p:blipFill>
              <a:blip r:embed="rId8" cstate="print"/>
              <a:srcRect/>
              <a:stretch>
                <a:fillRect/>
              </a:stretch>
            </p:blipFill>
            <p:spPr bwMode="auto">
              <a:xfrm>
                <a:off x="975" y="1162"/>
                <a:ext cx="3267" cy="2448"/>
              </a:xfrm>
              <a:prstGeom prst="rect">
                <a:avLst/>
              </a:prstGeom>
              <a:noFill/>
              <a:ln/>
              <a:effectLst/>
            </p:spPr>
          </p:pic>
          <p:grpSp>
            <p:nvGrpSpPr>
              <p:cNvPr id="21" name="Group 5">
                <a:extLst>
                  <a:ext uri="{FF2B5EF4-FFF2-40B4-BE49-F238E27FC236}">
                    <a16:creationId xmlns:a16="http://schemas.microsoft.com/office/drawing/2014/main" id="{6A7DB167-B14E-4C9D-9B6B-0AF386761189}"/>
                  </a:ext>
                </a:extLst>
              </p:cNvPr>
              <p:cNvGrpSpPr>
                <a:grpSpLocks/>
              </p:cNvGrpSpPr>
              <p:nvPr/>
            </p:nvGrpSpPr>
            <p:grpSpPr bwMode="auto">
              <a:xfrm>
                <a:off x="1518" y="1480"/>
                <a:ext cx="2312" cy="1754"/>
                <a:chOff x="2880" y="1980"/>
                <a:chExt cx="4140" cy="3341"/>
              </a:xfrm>
            </p:grpSpPr>
            <p:sp>
              <p:nvSpPr>
                <p:cNvPr id="22" name="Text Box 6">
                  <a:extLst>
                    <a:ext uri="{FF2B5EF4-FFF2-40B4-BE49-F238E27FC236}">
                      <a16:creationId xmlns:a16="http://schemas.microsoft.com/office/drawing/2014/main" id="{422D7F31-F400-48C4-9784-7D3EBB524D00}"/>
                    </a:ext>
                  </a:extLst>
                </p:cNvPr>
                <p:cNvSpPr txBox="1">
                  <a:spLocks noChangeArrowheads="1"/>
                </p:cNvSpPr>
                <p:nvPr/>
              </p:nvSpPr>
              <p:spPr bwMode="auto">
                <a:xfrm>
                  <a:off x="5217" y="19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1</a:t>
                  </a:r>
                  <a:endParaRPr lang="en-US" sz="1100"/>
                </a:p>
              </p:txBody>
            </p:sp>
            <p:sp>
              <p:nvSpPr>
                <p:cNvPr id="23" name="Text Box 7">
                  <a:extLst>
                    <a:ext uri="{FF2B5EF4-FFF2-40B4-BE49-F238E27FC236}">
                      <a16:creationId xmlns:a16="http://schemas.microsoft.com/office/drawing/2014/main" id="{56BF14D4-81F6-47D5-914A-245BAD0B7DA3}"/>
                    </a:ext>
                  </a:extLst>
                </p:cNvPr>
                <p:cNvSpPr txBox="1">
                  <a:spLocks noChangeArrowheads="1"/>
                </p:cNvSpPr>
                <p:nvPr/>
              </p:nvSpPr>
              <p:spPr bwMode="auto">
                <a:xfrm>
                  <a:off x="3059" y="2005"/>
                  <a:ext cx="540" cy="618"/>
                </a:xfrm>
                <a:prstGeom prst="rect">
                  <a:avLst/>
                </a:prstGeom>
                <a:noFill/>
                <a:ln w="19050">
                  <a:noFill/>
                  <a:miter lim="800000"/>
                  <a:headEnd/>
                  <a:tailEnd/>
                </a:ln>
              </p:spPr>
              <p:txBody>
                <a:bodyPr>
                  <a:spAutoFit/>
                </a:bodyPr>
                <a:lstStyle/>
                <a:p>
                  <a:pPr algn="l" rtl="0"/>
                  <a:r>
                    <a:rPr lang="en-US" sz="1400" b="1" noProof="1">
                      <a:solidFill>
                        <a:srgbClr val="FFFFFF"/>
                      </a:solidFill>
                      <a:latin typeface="Times New Roman" pitchFamily="18" charset="0"/>
                    </a:rPr>
                    <a:t>0</a:t>
                  </a:r>
                  <a:endParaRPr lang="en-US" sz="1100" dirty="0"/>
                </a:p>
              </p:txBody>
            </p:sp>
            <p:sp>
              <p:nvSpPr>
                <p:cNvPr id="24" name="Text Box 8">
                  <a:extLst>
                    <a:ext uri="{FF2B5EF4-FFF2-40B4-BE49-F238E27FC236}">
                      <a16:creationId xmlns:a16="http://schemas.microsoft.com/office/drawing/2014/main" id="{A88DBC3C-12C6-4092-A2F3-2F2321AB8581}"/>
                    </a:ext>
                  </a:extLst>
                </p:cNvPr>
                <p:cNvSpPr txBox="1">
                  <a:spLocks noChangeArrowheads="1"/>
                </p:cNvSpPr>
                <p:nvPr/>
              </p:nvSpPr>
              <p:spPr bwMode="auto">
                <a:xfrm>
                  <a:off x="5217"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5" name="Text Box 9">
                  <a:extLst>
                    <a:ext uri="{FF2B5EF4-FFF2-40B4-BE49-F238E27FC236}">
                      <a16:creationId xmlns:a16="http://schemas.microsoft.com/office/drawing/2014/main" id="{AD00732A-AEA7-40E5-99D2-D62E3A12D62E}"/>
                    </a:ext>
                  </a:extLst>
                </p:cNvPr>
                <p:cNvSpPr txBox="1">
                  <a:spLocks noChangeArrowheads="1"/>
                </p:cNvSpPr>
                <p:nvPr/>
              </p:nvSpPr>
              <p:spPr bwMode="auto">
                <a:xfrm>
                  <a:off x="630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dirty="0"/>
                </a:p>
              </p:txBody>
            </p:sp>
            <p:sp>
              <p:nvSpPr>
                <p:cNvPr id="26" name="Text Box 10">
                  <a:extLst>
                    <a:ext uri="{FF2B5EF4-FFF2-40B4-BE49-F238E27FC236}">
                      <a16:creationId xmlns:a16="http://schemas.microsoft.com/office/drawing/2014/main" id="{7AAFBE24-B7F1-4A63-9431-13B77BD4A9B4}"/>
                    </a:ext>
                  </a:extLst>
                </p:cNvPr>
                <p:cNvSpPr txBox="1">
                  <a:spLocks noChangeArrowheads="1"/>
                </p:cNvSpPr>
                <p:nvPr/>
              </p:nvSpPr>
              <p:spPr bwMode="auto">
                <a:xfrm>
                  <a:off x="4141" y="4674"/>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7" name="Text Box 11">
                  <a:extLst>
                    <a:ext uri="{FF2B5EF4-FFF2-40B4-BE49-F238E27FC236}">
                      <a16:creationId xmlns:a16="http://schemas.microsoft.com/office/drawing/2014/main" id="{51871466-ECC7-4EC9-94B1-DFE5F7AB6013}"/>
                    </a:ext>
                  </a:extLst>
                </p:cNvPr>
                <p:cNvSpPr txBox="1">
                  <a:spLocks noChangeArrowheads="1"/>
                </p:cNvSpPr>
                <p:nvPr/>
              </p:nvSpPr>
              <p:spPr bwMode="auto">
                <a:xfrm>
                  <a:off x="6301" y="4701"/>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4</a:t>
                  </a:r>
                  <a:endParaRPr lang="en-US" sz="1100"/>
                </a:p>
              </p:txBody>
            </p:sp>
            <p:sp>
              <p:nvSpPr>
                <p:cNvPr id="28" name="Text Box 12">
                  <a:extLst>
                    <a:ext uri="{FF2B5EF4-FFF2-40B4-BE49-F238E27FC236}">
                      <a16:creationId xmlns:a16="http://schemas.microsoft.com/office/drawing/2014/main" id="{1A9C2F43-CA05-46EA-8724-C251A30B15FB}"/>
                    </a:ext>
                  </a:extLst>
                </p:cNvPr>
                <p:cNvSpPr txBox="1">
                  <a:spLocks noChangeArrowheads="1"/>
                </p:cNvSpPr>
                <p:nvPr/>
              </p:nvSpPr>
              <p:spPr bwMode="auto">
                <a:xfrm>
                  <a:off x="307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6</a:t>
                  </a:r>
                  <a:endParaRPr lang="en-US" sz="1100" dirty="0"/>
                </a:p>
              </p:txBody>
            </p:sp>
            <p:sp>
              <p:nvSpPr>
                <p:cNvPr id="29" name="Text Box 13">
                  <a:extLst>
                    <a:ext uri="{FF2B5EF4-FFF2-40B4-BE49-F238E27FC236}">
                      <a16:creationId xmlns:a16="http://schemas.microsoft.com/office/drawing/2014/main" id="{F8E8CB6B-008C-4034-8ACC-AECD609A89F8}"/>
                    </a:ext>
                  </a:extLst>
                </p:cNvPr>
                <p:cNvSpPr txBox="1">
                  <a:spLocks noChangeArrowheads="1"/>
                </p:cNvSpPr>
                <p:nvPr/>
              </p:nvSpPr>
              <p:spPr bwMode="auto">
                <a:xfrm>
                  <a:off x="4141"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5</a:t>
                  </a:r>
                  <a:endParaRPr lang="en-US" sz="1100" dirty="0"/>
                </a:p>
              </p:txBody>
            </p:sp>
            <p:sp>
              <p:nvSpPr>
                <p:cNvPr id="30" name="Text Box 14">
                  <a:extLst>
                    <a:ext uri="{FF2B5EF4-FFF2-40B4-BE49-F238E27FC236}">
                      <a16:creationId xmlns:a16="http://schemas.microsoft.com/office/drawing/2014/main" id="{92B20E65-2882-42C3-93B2-B15A1D6A2A5E}"/>
                    </a:ext>
                  </a:extLst>
                </p:cNvPr>
                <p:cNvSpPr txBox="1">
                  <a:spLocks noChangeArrowheads="1"/>
                </p:cNvSpPr>
                <p:nvPr/>
              </p:nvSpPr>
              <p:spPr bwMode="auto">
                <a:xfrm>
                  <a:off x="3059" y="4701"/>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400" dirty="0"/>
                </a:p>
              </p:txBody>
            </p:sp>
            <p:sp>
              <p:nvSpPr>
                <p:cNvPr id="31" name="Text Box 15">
                  <a:extLst>
                    <a:ext uri="{FF2B5EF4-FFF2-40B4-BE49-F238E27FC236}">
                      <a16:creationId xmlns:a16="http://schemas.microsoft.com/office/drawing/2014/main" id="{35696A84-185F-409B-9A96-D3632B96F30D}"/>
                    </a:ext>
                  </a:extLst>
                </p:cNvPr>
                <p:cNvSpPr txBox="1">
                  <a:spLocks noChangeArrowheads="1"/>
                </p:cNvSpPr>
                <p:nvPr/>
              </p:nvSpPr>
              <p:spPr bwMode="auto">
                <a:xfrm>
                  <a:off x="5228" y="4703"/>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2" name="Text Box 16">
                  <a:extLst>
                    <a:ext uri="{FF2B5EF4-FFF2-40B4-BE49-F238E27FC236}">
                      <a16:creationId xmlns:a16="http://schemas.microsoft.com/office/drawing/2014/main" id="{B3F5751C-6776-4BE0-A416-91FCD9DC9CC3}"/>
                    </a:ext>
                  </a:extLst>
                </p:cNvPr>
                <p:cNvSpPr txBox="1">
                  <a:spLocks noChangeArrowheads="1"/>
                </p:cNvSpPr>
                <p:nvPr/>
              </p:nvSpPr>
              <p:spPr bwMode="auto">
                <a:xfrm>
                  <a:off x="6301" y="2005"/>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9</a:t>
                  </a:r>
                  <a:endParaRPr lang="en-US" sz="1100"/>
                </a:p>
              </p:txBody>
            </p:sp>
            <p:sp>
              <p:nvSpPr>
                <p:cNvPr id="33" name="Text Box 17">
                  <a:extLst>
                    <a:ext uri="{FF2B5EF4-FFF2-40B4-BE49-F238E27FC236}">
                      <a16:creationId xmlns:a16="http://schemas.microsoft.com/office/drawing/2014/main" id="{B8DEEB72-D089-4E23-8536-2966C89B3169}"/>
                    </a:ext>
                  </a:extLst>
                </p:cNvPr>
                <p:cNvSpPr txBox="1">
                  <a:spLocks noChangeArrowheads="1"/>
                </p:cNvSpPr>
                <p:nvPr/>
              </p:nvSpPr>
              <p:spPr bwMode="auto">
                <a:xfrm>
                  <a:off x="2880" y="2878"/>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4" name="Text Box 18">
                  <a:extLst>
                    <a:ext uri="{FF2B5EF4-FFF2-40B4-BE49-F238E27FC236}">
                      <a16:creationId xmlns:a16="http://schemas.microsoft.com/office/drawing/2014/main" id="{DC2913D3-8F79-45F7-B953-6068A5773585}"/>
                    </a:ext>
                  </a:extLst>
                </p:cNvPr>
                <p:cNvSpPr txBox="1">
                  <a:spLocks noChangeArrowheads="1"/>
                </p:cNvSpPr>
                <p:nvPr/>
              </p:nvSpPr>
              <p:spPr bwMode="auto">
                <a:xfrm>
                  <a:off x="5171" y="3805"/>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5" name="Text Box 19">
                  <a:extLst>
                    <a:ext uri="{FF2B5EF4-FFF2-40B4-BE49-F238E27FC236}">
                      <a16:creationId xmlns:a16="http://schemas.microsoft.com/office/drawing/2014/main" id="{37FFC579-CE00-4DAA-966F-C0FE5079F09F}"/>
                    </a:ext>
                  </a:extLst>
                </p:cNvPr>
                <p:cNvSpPr txBox="1">
                  <a:spLocks noChangeArrowheads="1"/>
                </p:cNvSpPr>
                <p:nvPr/>
              </p:nvSpPr>
              <p:spPr bwMode="auto">
                <a:xfrm>
                  <a:off x="6253" y="2878"/>
                  <a:ext cx="767" cy="618"/>
                </a:xfrm>
                <a:prstGeom prst="rect">
                  <a:avLst/>
                </a:prstGeom>
                <a:noFill/>
                <a:ln w="19050">
                  <a:noFill/>
                  <a:miter lim="800000"/>
                  <a:headEnd/>
                  <a:tailEnd/>
                </a:ln>
              </p:spPr>
              <p:txBody>
                <a:bodyPr>
                  <a:spAutoFit/>
                </a:bodyPr>
                <a:lstStyle/>
                <a:p>
                  <a:pPr algn="l" rtl="0"/>
                  <a:r>
                    <a:rPr lang="en-US" sz="1400" b="1" noProof="1">
                      <a:latin typeface="Times New Roman" pitchFamily="18" charset="0"/>
                    </a:rPr>
                    <a:t>10</a:t>
                  </a:r>
                  <a:endParaRPr lang="en-US" sz="1100"/>
                </a:p>
              </p:txBody>
            </p:sp>
            <p:sp>
              <p:nvSpPr>
                <p:cNvPr id="36" name="Text Box 20">
                  <a:extLst>
                    <a:ext uri="{FF2B5EF4-FFF2-40B4-BE49-F238E27FC236}">
                      <a16:creationId xmlns:a16="http://schemas.microsoft.com/office/drawing/2014/main" id="{3ABF2CA1-4CF7-457C-A690-85CA710CA02D}"/>
                    </a:ext>
                  </a:extLst>
                </p:cNvPr>
                <p:cNvSpPr txBox="1">
                  <a:spLocks noChangeArrowheads="1"/>
                </p:cNvSpPr>
                <p:nvPr/>
              </p:nvSpPr>
              <p:spPr bwMode="auto">
                <a:xfrm>
                  <a:off x="4141" y="37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7" name="Text Box 21">
                  <a:extLst>
                    <a:ext uri="{FF2B5EF4-FFF2-40B4-BE49-F238E27FC236}">
                      <a16:creationId xmlns:a16="http://schemas.microsoft.com/office/drawing/2014/main" id="{85D044F2-B7E5-4805-BE95-DB3243D6B3DB}"/>
                    </a:ext>
                  </a:extLst>
                </p:cNvPr>
                <p:cNvSpPr txBox="1">
                  <a:spLocks noChangeArrowheads="1"/>
                </p:cNvSpPr>
                <p:nvPr/>
              </p:nvSpPr>
              <p:spPr bwMode="auto">
                <a:xfrm>
                  <a:off x="4150" y="1980"/>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100"/>
                </a:p>
              </p:txBody>
            </p:sp>
          </p:grpSp>
        </p:grpSp>
        <p:sp>
          <p:nvSpPr>
            <p:cNvPr id="15" name="Line 22">
              <a:extLst>
                <a:ext uri="{FF2B5EF4-FFF2-40B4-BE49-F238E27FC236}">
                  <a16:creationId xmlns:a16="http://schemas.microsoft.com/office/drawing/2014/main" id="{175156CE-8EE5-4CCA-971E-ABDC35546917}"/>
                </a:ext>
              </a:extLst>
            </p:cNvPr>
            <p:cNvSpPr>
              <a:spLocks noChangeShapeType="1"/>
            </p:cNvSpPr>
            <p:nvPr/>
          </p:nvSpPr>
          <p:spPr bwMode="auto">
            <a:xfrm flipV="1">
              <a:off x="2766208" y="2133600"/>
              <a:ext cx="2415392" cy="144780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6" name="Line 26">
              <a:extLst>
                <a:ext uri="{FF2B5EF4-FFF2-40B4-BE49-F238E27FC236}">
                  <a16:creationId xmlns:a16="http://schemas.microsoft.com/office/drawing/2014/main" id="{85DEF03D-D362-4362-BA6D-65C0E1A1B81F}"/>
                </a:ext>
              </a:extLst>
            </p:cNvPr>
            <p:cNvSpPr>
              <a:spLocks noChangeShapeType="1"/>
            </p:cNvSpPr>
            <p:nvPr/>
          </p:nvSpPr>
          <p:spPr bwMode="auto">
            <a:xfrm flipV="1">
              <a:off x="4572000" y="250545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7" name="Line 26">
              <a:extLst>
                <a:ext uri="{FF2B5EF4-FFF2-40B4-BE49-F238E27FC236}">
                  <a16:creationId xmlns:a16="http://schemas.microsoft.com/office/drawing/2014/main" id="{81800C50-5B21-4808-A671-B6E0558C8862}"/>
                </a:ext>
              </a:extLst>
            </p:cNvPr>
            <p:cNvSpPr>
              <a:spLocks noChangeShapeType="1"/>
            </p:cNvSpPr>
            <p:nvPr/>
          </p:nvSpPr>
          <p:spPr bwMode="auto">
            <a:xfrm flipV="1">
              <a:off x="3962400" y="287121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8" name="Line 26">
              <a:extLst>
                <a:ext uri="{FF2B5EF4-FFF2-40B4-BE49-F238E27FC236}">
                  <a16:creationId xmlns:a16="http://schemas.microsoft.com/office/drawing/2014/main" id="{A7AAB644-891F-4B01-BFB9-AB2D6B928D98}"/>
                </a:ext>
              </a:extLst>
            </p:cNvPr>
            <p:cNvSpPr>
              <a:spLocks noChangeShapeType="1"/>
            </p:cNvSpPr>
            <p:nvPr/>
          </p:nvSpPr>
          <p:spPr bwMode="auto">
            <a:xfrm flipV="1">
              <a:off x="3572256" y="30815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9" name="Line 26">
              <a:extLst>
                <a:ext uri="{FF2B5EF4-FFF2-40B4-BE49-F238E27FC236}">
                  <a16:creationId xmlns:a16="http://schemas.microsoft.com/office/drawing/2014/main" id="{B12234D4-E427-48B2-9577-E1DDE54F0078}"/>
                </a:ext>
              </a:extLst>
            </p:cNvPr>
            <p:cNvSpPr>
              <a:spLocks noChangeShapeType="1"/>
            </p:cNvSpPr>
            <p:nvPr/>
          </p:nvSpPr>
          <p:spPr bwMode="auto">
            <a:xfrm flipV="1">
              <a:off x="3352800" y="32339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grpSp>
      <p:pic>
        <p:nvPicPr>
          <p:cNvPr id="59" name="Picture 58">
            <a:extLst>
              <a:ext uri="{FF2B5EF4-FFF2-40B4-BE49-F238E27FC236}">
                <a16:creationId xmlns:a16="http://schemas.microsoft.com/office/drawing/2014/main" id="{4442EA72-445C-4F69-B3E4-9DD6C9B99F84}"/>
              </a:ext>
            </a:extLst>
          </p:cNvPr>
          <p:cNvPicPr>
            <a:picLocks noChangeAspect="1"/>
          </p:cNvPicPr>
          <p:nvPr/>
        </p:nvPicPr>
        <p:blipFill>
          <a:blip r:embed="rId9"/>
          <a:stretch>
            <a:fillRect/>
          </a:stretch>
        </p:blipFill>
        <p:spPr>
          <a:xfrm>
            <a:off x="7045655" y="1414854"/>
            <a:ext cx="3779239" cy="2702627"/>
          </a:xfrm>
          <a:prstGeom prst="rect">
            <a:avLst/>
          </a:prstGeom>
        </p:spPr>
      </p:pic>
      <p:graphicFrame>
        <p:nvGraphicFramePr>
          <p:cNvPr id="61" name="Object 33">
            <a:extLst>
              <a:ext uri="{FF2B5EF4-FFF2-40B4-BE49-F238E27FC236}">
                <a16:creationId xmlns:a16="http://schemas.microsoft.com/office/drawing/2014/main" id="{B2598FF2-2667-41A4-A3C6-9B0400E8579F}"/>
              </a:ext>
            </a:extLst>
          </p:cNvPr>
          <p:cNvGraphicFramePr>
            <a:graphicFrameLocks noChangeAspect="1"/>
          </p:cNvGraphicFramePr>
          <p:nvPr>
            <p:extLst>
              <p:ext uri="{D42A27DB-BD31-4B8C-83A1-F6EECF244321}">
                <p14:modId xmlns:p14="http://schemas.microsoft.com/office/powerpoint/2010/main" val="3453453240"/>
              </p:ext>
            </p:extLst>
          </p:nvPr>
        </p:nvGraphicFramePr>
        <p:xfrm>
          <a:off x="6635005" y="3982356"/>
          <a:ext cx="4600538" cy="1595536"/>
        </p:xfrm>
        <a:graphic>
          <a:graphicData uri="http://schemas.openxmlformats.org/presentationml/2006/ole">
            <mc:AlternateContent xmlns:mc="http://schemas.openxmlformats.org/markup-compatibility/2006">
              <mc:Choice xmlns:v="urn:schemas-microsoft-com:vml" Requires="v">
                <p:oleObj spid="_x0000_s8315" name="משוואה" r:id="rId10" imgW="2895480" imgH="1180800" progId="Equation.3">
                  <p:embed/>
                </p:oleObj>
              </mc:Choice>
              <mc:Fallback>
                <p:oleObj name="משוואה" r:id="rId10" imgW="2895480" imgH="1180800" progId="Equation.3">
                  <p:embed/>
                  <p:pic>
                    <p:nvPicPr>
                      <p:cNvPr id="5"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5005" y="3982356"/>
                        <a:ext cx="4600538" cy="1595536"/>
                      </a:xfrm>
                      <a:prstGeom prst="rect">
                        <a:avLst/>
                      </a:prstGeom>
                      <a:noFill/>
                      <a:ln w="9525">
                        <a:noFill/>
                        <a:miter lim="800000"/>
                        <a:headEnd/>
                        <a:tailEnd/>
                      </a:ln>
                      <a:effectLst/>
                    </p:spPr>
                  </p:pic>
                </p:oleObj>
              </mc:Fallback>
            </mc:AlternateContent>
          </a:graphicData>
        </a:graphic>
      </p:graphicFrame>
      <p:sp>
        <p:nvSpPr>
          <p:cNvPr id="62" name="Text Box 36">
            <a:extLst>
              <a:ext uri="{FF2B5EF4-FFF2-40B4-BE49-F238E27FC236}">
                <a16:creationId xmlns:a16="http://schemas.microsoft.com/office/drawing/2014/main" id="{8184B96F-57BD-4C97-8B0B-A69EB30C6905}"/>
              </a:ext>
            </a:extLst>
          </p:cNvPr>
          <p:cNvSpPr txBox="1">
            <a:spLocks noChangeArrowheads="1"/>
          </p:cNvSpPr>
          <p:nvPr/>
        </p:nvSpPr>
        <p:spPr bwMode="auto">
          <a:xfrm>
            <a:off x="6791324" y="6466824"/>
            <a:ext cx="5400675" cy="366712"/>
          </a:xfrm>
          <a:prstGeom prst="rect">
            <a:avLst/>
          </a:prstGeom>
          <a:noFill/>
          <a:ln w="9525">
            <a:noFill/>
            <a:miter lim="800000"/>
            <a:headEnd/>
            <a:tailEnd/>
          </a:ln>
          <a:effectLst/>
        </p:spPr>
        <p:txBody>
          <a:bodyPr>
            <a:spAutoFit/>
          </a:bodyPr>
          <a:lstStyle/>
          <a:p>
            <a:pPr algn="l" rtl="0">
              <a:spcBef>
                <a:spcPct val="50000"/>
              </a:spcBef>
            </a:pPr>
            <a:r>
              <a:rPr lang="en-US" i="1" dirty="0"/>
              <a:t>Fast Slant Stack (2003), Averbuch  et. al. </a:t>
            </a:r>
          </a:p>
        </p:txBody>
      </p:sp>
      <p:sp>
        <p:nvSpPr>
          <p:cNvPr id="63" name="Rectangle 62">
            <a:extLst>
              <a:ext uri="{FF2B5EF4-FFF2-40B4-BE49-F238E27FC236}">
                <a16:creationId xmlns:a16="http://schemas.microsoft.com/office/drawing/2014/main" id="{0900ABF2-756C-498F-AEA3-01EBB582D6AD}"/>
              </a:ext>
            </a:extLst>
          </p:cNvPr>
          <p:cNvSpPr/>
          <p:nvPr/>
        </p:nvSpPr>
        <p:spPr>
          <a:xfrm>
            <a:off x="840376" y="1234693"/>
            <a:ext cx="11351623" cy="400110"/>
          </a:xfrm>
          <a:prstGeom prst="rect">
            <a:avLst/>
          </a:prstGeom>
        </p:spPr>
        <p:txBody>
          <a:bodyPr wrap="square">
            <a:spAutoFit/>
          </a:bodyPr>
          <a:lstStyle/>
          <a:p>
            <a:pPr>
              <a:spcBef>
                <a:spcPct val="50000"/>
              </a:spcBef>
            </a:pPr>
            <a:r>
              <a:rPr lang="he-IL" sz="2000" dirty="0">
                <a:solidFill>
                  <a:schemeClr val="accent1"/>
                </a:solidFill>
              </a:rPr>
              <a:t>      </a:t>
            </a:r>
            <a:r>
              <a:rPr lang="en-US" sz="2000" dirty="0">
                <a:solidFill>
                  <a:schemeClr val="accent1"/>
                </a:solidFill>
              </a:rPr>
              <a:t>Direct evaluation methods                                  	    </a:t>
            </a:r>
            <a:r>
              <a:rPr lang="he-IL" sz="2000" dirty="0">
                <a:solidFill>
                  <a:schemeClr val="accent1"/>
                </a:solidFill>
              </a:rPr>
              <a:t>         </a:t>
            </a:r>
            <a:r>
              <a:rPr lang="en-US" sz="2000" dirty="0">
                <a:solidFill>
                  <a:schemeClr val="accent1"/>
                </a:solidFill>
              </a:rPr>
              <a:t> Fourier domain based methods </a:t>
            </a:r>
          </a:p>
        </p:txBody>
      </p:sp>
      <p:sp>
        <p:nvSpPr>
          <p:cNvPr id="64" name="Text Box 35">
            <a:extLst>
              <a:ext uri="{FF2B5EF4-FFF2-40B4-BE49-F238E27FC236}">
                <a16:creationId xmlns:a16="http://schemas.microsoft.com/office/drawing/2014/main" id="{E2745884-B8C7-404E-8225-D34553A6F3FB}"/>
              </a:ext>
            </a:extLst>
          </p:cNvPr>
          <p:cNvSpPr txBox="1">
            <a:spLocks noChangeArrowheads="1"/>
          </p:cNvSpPr>
          <p:nvPr/>
        </p:nvSpPr>
        <p:spPr bwMode="auto">
          <a:xfrm>
            <a:off x="5765647" y="5442766"/>
            <a:ext cx="6207993"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buClrTx/>
              <a:buSzTx/>
              <a:buFontTx/>
              <a:buNone/>
            </a:pPr>
            <a:r>
              <a:rPr lang="en-US" altLang="en-US" sz="1600" dirty="0"/>
              <a:t>Equivalent to computing integrals over trigonometric interpolation of the sampled image. Tied to slope-intercept system.</a:t>
            </a:r>
          </a:p>
          <a:p>
            <a:pPr algn="ctr" rtl="0" eaLnBrk="1" hangingPunct="1">
              <a:spcBef>
                <a:spcPct val="50000"/>
              </a:spcBef>
              <a:buClrTx/>
              <a:buSzTx/>
              <a:buFontTx/>
              <a:buNone/>
            </a:pPr>
            <a:r>
              <a:rPr lang="en-US" altLang="en-US" sz="1800" dirty="0"/>
              <a:t>Computational Complexity – O(</a:t>
            </a:r>
            <a:r>
              <a:rPr lang="en-US" altLang="en-US" sz="1800" i="1" dirty="0"/>
              <a:t>log(N))</a:t>
            </a:r>
            <a:r>
              <a:rPr lang="en-US" altLang="en-US" sz="1800" dirty="0"/>
              <a:t> per coefficient</a:t>
            </a:r>
          </a:p>
        </p:txBody>
      </p:sp>
    </p:spTree>
    <p:extLst>
      <p:ext uri="{BB962C8B-B14F-4D97-AF65-F5344CB8AC3E}">
        <p14:creationId xmlns:p14="http://schemas.microsoft.com/office/powerpoint/2010/main" val="45725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pic>
        <p:nvPicPr>
          <p:cNvPr id="8" name="Picture 11">
            <a:extLst>
              <a:ext uri="{FF2B5EF4-FFF2-40B4-BE49-F238E27FC236}">
                <a16:creationId xmlns:a16="http://schemas.microsoft.com/office/drawing/2014/main" id="{FE2F015D-0260-4781-988F-670D0CD49BC6}"/>
              </a:ext>
            </a:extLst>
          </p:cNvPr>
          <p:cNvPicPr>
            <a:picLocks noChangeAspect="1" noChangeArrowheads="1"/>
          </p:cNvPicPr>
          <p:nvPr/>
        </p:nvPicPr>
        <p:blipFill>
          <a:blip r:embed="rId3" cstate="print"/>
          <a:srcRect l="26091" t="28616" r="27075" b="30838"/>
          <a:stretch>
            <a:fillRect/>
          </a:stretch>
        </p:blipFill>
        <p:spPr bwMode="auto">
          <a:xfrm>
            <a:off x="3822803" y="1656056"/>
            <a:ext cx="2007809" cy="1766480"/>
          </a:xfrm>
          <a:prstGeom prst="rect">
            <a:avLst/>
          </a:prstGeom>
          <a:noFill/>
          <a:ln w="9525">
            <a:noFill/>
            <a:miter lim="800000"/>
            <a:headEnd/>
            <a:tailEnd/>
          </a:ln>
        </p:spPr>
      </p:pic>
      <p:pic>
        <p:nvPicPr>
          <p:cNvPr id="9" name="Picture 12">
            <a:extLst>
              <a:ext uri="{FF2B5EF4-FFF2-40B4-BE49-F238E27FC236}">
                <a16:creationId xmlns:a16="http://schemas.microsoft.com/office/drawing/2014/main" id="{789595AF-EC2D-4E52-BB91-89A38B91240B}"/>
              </a:ext>
            </a:extLst>
          </p:cNvPr>
          <p:cNvPicPr>
            <a:picLocks noChangeAspect="1" noChangeArrowheads="1"/>
          </p:cNvPicPr>
          <p:nvPr/>
        </p:nvPicPr>
        <p:blipFill>
          <a:blip r:embed="rId4" cstate="print"/>
          <a:srcRect l="10851" t="28059" r="42293" b="30835"/>
          <a:stretch>
            <a:fillRect/>
          </a:stretch>
        </p:blipFill>
        <p:spPr bwMode="auto">
          <a:xfrm>
            <a:off x="6348906" y="1654187"/>
            <a:ext cx="1976437" cy="1765300"/>
          </a:xfrm>
          <a:prstGeom prst="rect">
            <a:avLst/>
          </a:prstGeom>
          <a:noFill/>
          <a:ln w="9525">
            <a:noFill/>
            <a:miter lim="800000"/>
            <a:headEnd/>
            <a:tailEnd/>
          </a:ln>
        </p:spPr>
      </p:pic>
      <p:sp>
        <p:nvSpPr>
          <p:cNvPr id="11" name="Rectangle 3">
            <a:extLst>
              <a:ext uri="{FF2B5EF4-FFF2-40B4-BE49-F238E27FC236}">
                <a16:creationId xmlns:a16="http://schemas.microsoft.com/office/drawing/2014/main" id="{70D77D75-CDE9-4493-8E4E-03B7B905B34B}"/>
              </a:ext>
            </a:extLst>
          </p:cNvPr>
          <p:cNvSpPr>
            <a:spLocks noChangeArrowheads="1"/>
          </p:cNvSpPr>
          <p:nvPr/>
        </p:nvSpPr>
        <p:spPr bwMode="auto">
          <a:xfrm>
            <a:off x="323194" y="1389434"/>
            <a:ext cx="8229600" cy="609600"/>
          </a:xfrm>
          <a:prstGeom prst="rect">
            <a:avLst/>
          </a:prstGeom>
          <a:noFill/>
          <a:ln w="9525">
            <a:noFill/>
            <a:miter lim="800000"/>
            <a:headEnd/>
            <a:tailEnd/>
          </a:ln>
          <a:effectLst/>
        </p:spPr>
        <p:txBody>
          <a:bodyPr anchor="ctr"/>
          <a:lstStyle/>
          <a:p>
            <a:r>
              <a:rPr lang="en-US" sz="2000" dirty="0"/>
              <a:t>Observation</a:t>
            </a:r>
          </a:p>
        </p:txBody>
      </p:sp>
      <p:sp>
        <p:nvSpPr>
          <p:cNvPr id="12" name="Rectangle 3">
            <a:extLst>
              <a:ext uri="{FF2B5EF4-FFF2-40B4-BE49-F238E27FC236}">
                <a16:creationId xmlns:a16="http://schemas.microsoft.com/office/drawing/2014/main" id="{8677EE63-3563-47E3-B439-8FD908FFC2EB}"/>
              </a:ext>
            </a:extLst>
          </p:cNvPr>
          <p:cNvSpPr>
            <a:spLocks noChangeArrowheads="1"/>
          </p:cNvSpPr>
          <p:nvPr/>
        </p:nvSpPr>
        <p:spPr bwMode="auto">
          <a:xfrm>
            <a:off x="323194" y="3605621"/>
            <a:ext cx="6492626" cy="791110"/>
          </a:xfrm>
          <a:prstGeom prst="rect">
            <a:avLst/>
          </a:prstGeom>
          <a:noFill/>
          <a:ln w="9525">
            <a:noFill/>
            <a:miter lim="800000"/>
            <a:headEnd/>
            <a:tailEnd/>
          </a:ln>
          <a:effectLst/>
        </p:spPr>
        <p:txBody>
          <a:bodyPr anchor="ctr"/>
          <a:lstStyle/>
          <a:p>
            <a:r>
              <a:rPr lang="en-US" sz="2000" dirty="0"/>
              <a:t>Simultaneous calculation with serial memory access</a:t>
            </a:r>
          </a:p>
        </p:txBody>
      </p:sp>
      <p:pic>
        <p:nvPicPr>
          <p:cNvPr id="13" name="Picture 11">
            <a:extLst>
              <a:ext uri="{FF2B5EF4-FFF2-40B4-BE49-F238E27FC236}">
                <a16:creationId xmlns:a16="http://schemas.microsoft.com/office/drawing/2014/main" id="{6CF138C8-77E8-44A3-A1B3-6B34EBC4361D}"/>
              </a:ext>
            </a:extLst>
          </p:cNvPr>
          <p:cNvPicPr>
            <a:picLocks noChangeAspect="1" noChangeArrowheads="1"/>
          </p:cNvPicPr>
          <p:nvPr/>
        </p:nvPicPr>
        <p:blipFill>
          <a:blip r:embed="rId5" cstate="print"/>
          <a:srcRect l="15190" t="14458" r="15370" b="21928"/>
          <a:stretch>
            <a:fillRect/>
          </a:stretch>
        </p:blipFill>
        <p:spPr bwMode="auto">
          <a:xfrm>
            <a:off x="3822803" y="4390632"/>
            <a:ext cx="2526103" cy="2355953"/>
          </a:xfrm>
          <a:prstGeom prst="rect">
            <a:avLst/>
          </a:prstGeom>
          <a:noFill/>
          <a:ln w="9525">
            <a:noFill/>
            <a:miter lim="800000"/>
            <a:headEnd/>
            <a:tailEnd/>
          </a:ln>
        </p:spPr>
      </p:pic>
      <p:pic>
        <p:nvPicPr>
          <p:cNvPr id="15" name="Picture 12">
            <a:extLst>
              <a:ext uri="{FF2B5EF4-FFF2-40B4-BE49-F238E27FC236}">
                <a16:creationId xmlns:a16="http://schemas.microsoft.com/office/drawing/2014/main" id="{C8E3D98E-CA75-4D78-B3F8-28009C11F685}"/>
              </a:ext>
            </a:extLst>
          </p:cNvPr>
          <p:cNvPicPr>
            <a:picLocks noChangeAspect="1" noChangeArrowheads="1"/>
          </p:cNvPicPr>
          <p:nvPr/>
        </p:nvPicPr>
        <p:blipFill>
          <a:blip r:embed="rId6" cstate="print"/>
          <a:srcRect l="11212" t="15663" r="32730" b="25301"/>
          <a:stretch>
            <a:fillRect/>
          </a:stretch>
        </p:blipFill>
        <p:spPr bwMode="auto">
          <a:xfrm>
            <a:off x="6348906" y="4396731"/>
            <a:ext cx="2038349" cy="2185779"/>
          </a:xfrm>
          <a:prstGeom prst="rect">
            <a:avLst/>
          </a:prstGeom>
          <a:noFill/>
          <a:ln w="9525">
            <a:noFill/>
            <a:miter lim="800000"/>
            <a:headEnd/>
            <a:tailEnd/>
          </a:ln>
        </p:spPr>
      </p:pic>
    </p:spTree>
    <p:extLst>
      <p:ext uri="{BB962C8B-B14F-4D97-AF65-F5344CB8AC3E}">
        <p14:creationId xmlns:p14="http://schemas.microsoft.com/office/powerpoint/2010/main" val="3865685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4" name="Rectangle 3">
            <a:extLst>
              <a:ext uri="{FF2B5EF4-FFF2-40B4-BE49-F238E27FC236}">
                <a16:creationId xmlns:a16="http://schemas.microsoft.com/office/drawing/2014/main" id="{A0EADF82-3A29-4E65-8B4D-D099370BD3D2}"/>
              </a:ext>
            </a:extLst>
          </p:cNvPr>
          <p:cNvSpPr>
            <a:spLocks noChangeArrowheads="1"/>
          </p:cNvSpPr>
          <p:nvPr/>
        </p:nvSpPr>
        <p:spPr bwMode="auto">
          <a:xfrm>
            <a:off x="400633" y="1397921"/>
            <a:ext cx="8229600" cy="644151"/>
          </a:xfrm>
          <a:prstGeom prst="rect">
            <a:avLst/>
          </a:prstGeom>
          <a:noFill/>
          <a:ln w="9525">
            <a:noFill/>
            <a:miter lim="800000"/>
            <a:headEnd/>
            <a:tailEnd/>
          </a:ln>
          <a:effectLst/>
        </p:spPr>
        <p:txBody>
          <a:bodyPr anchor="ctr"/>
          <a:lstStyle/>
          <a:p>
            <a:r>
              <a:rPr lang="en-US" sz="2400" dirty="0"/>
              <a:t>Merging Series of Grid Intersections 2D</a:t>
            </a:r>
          </a:p>
        </p:txBody>
      </p:sp>
      <p:pic>
        <p:nvPicPr>
          <p:cNvPr id="16" name="Picture 7">
            <a:extLst>
              <a:ext uri="{FF2B5EF4-FFF2-40B4-BE49-F238E27FC236}">
                <a16:creationId xmlns:a16="http://schemas.microsoft.com/office/drawing/2014/main" id="{2784F34F-5522-4145-9FA9-111F06C8A86E}"/>
              </a:ext>
            </a:extLst>
          </p:cNvPr>
          <p:cNvPicPr>
            <a:picLocks noGrp="1" noChangeAspect="1" noChangeArrowheads="1"/>
          </p:cNvPicPr>
          <p:nvPr>
            <p:ph sz="half" idx="1"/>
          </p:nvPr>
        </p:nvPicPr>
        <p:blipFill>
          <a:blip r:embed="rId3" cstate="print"/>
          <a:srcRect l="5621" t="16982" r="12383" b="42557"/>
          <a:stretch>
            <a:fillRect/>
          </a:stretch>
        </p:blipFill>
        <p:spPr>
          <a:xfrm>
            <a:off x="383255" y="1963789"/>
            <a:ext cx="6408738" cy="2462212"/>
          </a:xfrm>
          <a:noFill/>
          <a:ln/>
        </p:spPr>
      </p:pic>
      <p:pic>
        <p:nvPicPr>
          <p:cNvPr id="17" name="Picture 3">
            <a:extLst>
              <a:ext uri="{FF2B5EF4-FFF2-40B4-BE49-F238E27FC236}">
                <a16:creationId xmlns:a16="http://schemas.microsoft.com/office/drawing/2014/main" id="{36E78B9A-28CC-423C-892E-15368FED35CA}"/>
              </a:ext>
            </a:extLst>
          </p:cNvPr>
          <p:cNvPicPr>
            <a:picLocks noChangeAspect="1" noChangeArrowheads="1"/>
          </p:cNvPicPr>
          <p:nvPr/>
        </p:nvPicPr>
        <p:blipFill>
          <a:blip r:embed="rId4" cstate="print"/>
          <a:srcRect l="26091" t="7733" r="27075" b="10361"/>
          <a:stretch>
            <a:fillRect/>
          </a:stretch>
        </p:blipFill>
        <p:spPr>
          <a:xfrm>
            <a:off x="9986787" y="1164383"/>
            <a:ext cx="1800225" cy="3525837"/>
          </a:xfrm>
          <a:prstGeom prst="rect">
            <a:avLst/>
          </a:prstGeom>
          <a:noFill/>
          <a:ln/>
        </p:spPr>
      </p:pic>
      <p:sp>
        <p:nvSpPr>
          <p:cNvPr id="19" name="Text Box 5">
            <a:extLst>
              <a:ext uri="{FF2B5EF4-FFF2-40B4-BE49-F238E27FC236}">
                <a16:creationId xmlns:a16="http://schemas.microsoft.com/office/drawing/2014/main" id="{B706B309-052D-4818-943D-DD1B4010BBF3}"/>
              </a:ext>
            </a:extLst>
          </p:cNvPr>
          <p:cNvSpPr txBox="1">
            <a:spLocks noChangeArrowheads="1"/>
          </p:cNvSpPr>
          <p:nvPr/>
        </p:nvSpPr>
        <p:spPr bwMode="auto">
          <a:xfrm rot="16200000">
            <a:off x="8092673" y="2744740"/>
            <a:ext cx="3800475" cy="365125"/>
          </a:xfrm>
          <a:prstGeom prst="rect">
            <a:avLst/>
          </a:prstGeom>
          <a:noFill/>
          <a:ln w="9525">
            <a:noFill/>
            <a:miter lim="800000"/>
            <a:headEnd/>
            <a:tailEnd/>
          </a:ln>
          <a:effectLst/>
        </p:spPr>
        <p:txBody>
          <a:bodyPr vert="eaVert">
            <a:spAutoFit/>
          </a:bodyPr>
          <a:lstStyle/>
          <a:p>
            <a:pPr algn="l" rtl="0">
              <a:spcBef>
                <a:spcPct val="50000"/>
              </a:spcBef>
            </a:pPr>
            <a:r>
              <a:rPr lang="en-US" sz="1400" dirty="0"/>
              <a:t>-8  -7  -6  -5  -4  -3  -2  -1  0  1  2  3  4  5  6  7  8</a:t>
            </a:r>
          </a:p>
        </p:txBody>
      </p:sp>
      <p:sp>
        <p:nvSpPr>
          <p:cNvPr id="20" name="Text Box 4">
            <a:extLst>
              <a:ext uri="{FF2B5EF4-FFF2-40B4-BE49-F238E27FC236}">
                <a16:creationId xmlns:a16="http://schemas.microsoft.com/office/drawing/2014/main" id="{05AAA42D-B330-4071-8C2F-C6D9DE966A0D}"/>
              </a:ext>
            </a:extLst>
          </p:cNvPr>
          <p:cNvSpPr txBox="1">
            <a:spLocks noChangeArrowheads="1"/>
          </p:cNvSpPr>
          <p:nvPr/>
        </p:nvSpPr>
        <p:spPr bwMode="auto">
          <a:xfrm>
            <a:off x="9810348" y="4672404"/>
            <a:ext cx="2663825" cy="304800"/>
          </a:xfrm>
          <a:prstGeom prst="rect">
            <a:avLst/>
          </a:prstGeom>
          <a:noFill/>
          <a:ln w="9525">
            <a:noFill/>
            <a:miter lim="800000"/>
            <a:headEnd/>
            <a:tailEnd/>
          </a:ln>
          <a:effectLst/>
        </p:spPr>
        <p:txBody>
          <a:bodyPr>
            <a:spAutoFit/>
          </a:bodyPr>
          <a:lstStyle/>
          <a:p>
            <a:pPr algn="l" rtl="0">
              <a:spcBef>
                <a:spcPct val="50000"/>
              </a:spcBef>
            </a:pPr>
            <a:r>
              <a:rPr lang="en-US" sz="1400" dirty="0"/>
              <a:t>-4  -3  -2  -1  0  1  2  3  4</a:t>
            </a:r>
          </a:p>
        </p:txBody>
      </p:sp>
      <p:pic>
        <p:nvPicPr>
          <p:cNvPr id="24" name="Picture 8">
            <a:extLst>
              <a:ext uri="{FF2B5EF4-FFF2-40B4-BE49-F238E27FC236}">
                <a16:creationId xmlns:a16="http://schemas.microsoft.com/office/drawing/2014/main" id="{A6999441-6CCA-4351-9CBB-08E80A5BAECC}"/>
              </a:ext>
            </a:extLst>
          </p:cNvPr>
          <p:cNvPicPr>
            <a:picLocks noChangeAspect="1" noChangeArrowheads="1"/>
          </p:cNvPicPr>
          <p:nvPr/>
        </p:nvPicPr>
        <p:blipFill>
          <a:blip r:embed="rId5" cstate="print"/>
          <a:srcRect l="9741" t="39093" r="18500" b="29411"/>
          <a:stretch>
            <a:fillRect/>
          </a:stretch>
        </p:blipFill>
        <p:spPr bwMode="auto">
          <a:xfrm>
            <a:off x="581192" y="4824804"/>
            <a:ext cx="6480175" cy="1343025"/>
          </a:xfrm>
          <a:prstGeom prst="rect">
            <a:avLst/>
          </a:prstGeom>
          <a:noFill/>
          <a:ln w="9525">
            <a:noFill/>
            <a:miter lim="800000"/>
            <a:headEnd/>
            <a:tailEnd/>
          </a:ln>
          <a:effectLst/>
        </p:spPr>
      </p:pic>
      <p:sp>
        <p:nvSpPr>
          <p:cNvPr id="33" name="Text Box 13">
            <a:extLst>
              <a:ext uri="{FF2B5EF4-FFF2-40B4-BE49-F238E27FC236}">
                <a16:creationId xmlns:a16="http://schemas.microsoft.com/office/drawing/2014/main" id="{3A43D6C9-E808-4442-9A61-1A411A3E398B}"/>
              </a:ext>
            </a:extLst>
          </p:cNvPr>
          <p:cNvSpPr txBox="1">
            <a:spLocks noChangeArrowheads="1"/>
          </p:cNvSpPr>
          <p:nvPr/>
        </p:nvSpPr>
        <p:spPr bwMode="auto">
          <a:xfrm>
            <a:off x="3115772" y="466829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(-2,1)</a:t>
            </a:r>
          </a:p>
        </p:txBody>
      </p:sp>
      <p:sp>
        <p:nvSpPr>
          <p:cNvPr id="34" name="Text Box 12">
            <a:extLst>
              <a:ext uri="{FF2B5EF4-FFF2-40B4-BE49-F238E27FC236}">
                <a16:creationId xmlns:a16="http://schemas.microsoft.com/office/drawing/2014/main" id="{2B3A9812-9D06-48C8-BA16-ECDDE4C1ABF2}"/>
              </a:ext>
            </a:extLst>
          </p:cNvPr>
          <p:cNvSpPr txBox="1">
            <a:spLocks noChangeArrowheads="1"/>
          </p:cNvSpPr>
          <p:nvPr/>
        </p:nvSpPr>
        <p:spPr bwMode="auto">
          <a:xfrm>
            <a:off x="2645184" y="466072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(-2,2)</a:t>
            </a:r>
          </a:p>
        </p:txBody>
      </p:sp>
      <p:sp>
        <p:nvSpPr>
          <p:cNvPr id="35" name="Text Box 12">
            <a:extLst>
              <a:ext uri="{FF2B5EF4-FFF2-40B4-BE49-F238E27FC236}">
                <a16:creationId xmlns:a16="http://schemas.microsoft.com/office/drawing/2014/main" id="{ABD17690-C6F1-4268-AE07-17C930A339BB}"/>
              </a:ext>
            </a:extLst>
          </p:cNvPr>
          <p:cNvSpPr txBox="1">
            <a:spLocks noChangeArrowheads="1"/>
          </p:cNvSpPr>
          <p:nvPr/>
        </p:nvSpPr>
        <p:spPr bwMode="auto">
          <a:xfrm>
            <a:off x="2174596" y="466656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(-3,2)</a:t>
            </a:r>
          </a:p>
        </p:txBody>
      </p:sp>
      <p:sp>
        <p:nvSpPr>
          <p:cNvPr id="36" name="Text Box 12">
            <a:extLst>
              <a:ext uri="{FF2B5EF4-FFF2-40B4-BE49-F238E27FC236}">
                <a16:creationId xmlns:a16="http://schemas.microsoft.com/office/drawing/2014/main" id="{F6D142BC-AD1B-45D5-B89E-F6118E1EA26A}"/>
              </a:ext>
            </a:extLst>
          </p:cNvPr>
          <p:cNvSpPr txBox="1">
            <a:spLocks noChangeArrowheads="1"/>
          </p:cNvSpPr>
          <p:nvPr/>
        </p:nvSpPr>
        <p:spPr bwMode="auto">
          <a:xfrm>
            <a:off x="1692677" y="4672404"/>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(-3,3)</a:t>
            </a:r>
          </a:p>
        </p:txBody>
      </p:sp>
      <p:sp>
        <p:nvSpPr>
          <p:cNvPr id="37" name="Text Box 12">
            <a:extLst>
              <a:ext uri="{FF2B5EF4-FFF2-40B4-BE49-F238E27FC236}">
                <a16:creationId xmlns:a16="http://schemas.microsoft.com/office/drawing/2014/main" id="{C8319C18-F432-4A9B-9A1A-6BCB9AE17D75}"/>
              </a:ext>
            </a:extLst>
          </p:cNvPr>
          <p:cNvSpPr txBox="1">
            <a:spLocks noChangeArrowheads="1"/>
          </p:cNvSpPr>
          <p:nvPr/>
        </p:nvSpPr>
        <p:spPr bwMode="auto">
          <a:xfrm>
            <a:off x="1236958" y="466656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(-4,3)</a:t>
            </a:r>
          </a:p>
        </p:txBody>
      </p:sp>
      <p:sp>
        <p:nvSpPr>
          <p:cNvPr id="41" name="Oval 16">
            <a:extLst>
              <a:ext uri="{FF2B5EF4-FFF2-40B4-BE49-F238E27FC236}">
                <a16:creationId xmlns:a16="http://schemas.microsoft.com/office/drawing/2014/main" id="{4AECC843-EB3B-46EC-87C4-E89F4FFF1A2C}"/>
              </a:ext>
            </a:extLst>
          </p:cNvPr>
          <p:cNvSpPr>
            <a:spLocks noChangeArrowheads="1"/>
          </p:cNvSpPr>
          <p:nvPr/>
        </p:nvSpPr>
        <p:spPr bwMode="auto">
          <a:xfrm>
            <a:off x="1355893" y="4677263"/>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2" name="Oval 23">
            <a:extLst>
              <a:ext uri="{FF2B5EF4-FFF2-40B4-BE49-F238E27FC236}">
                <a16:creationId xmlns:a16="http://schemas.microsoft.com/office/drawing/2014/main" id="{B86C975E-0B05-4C27-A067-3FBDFBF9910F}"/>
              </a:ext>
            </a:extLst>
          </p:cNvPr>
          <p:cNvSpPr>
            <a:spLocks noChangeArrowheads="1"/>
          </p:cNvSpPr>
          <p:nvPr/>
        </p:nvSpPr>
        <p:spPr bwMode="auto">
          <a:xfrm>
            <a:off x="1329535" y="5496316"/>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3" name="Oval 22">
            <a:extLst>
              <a:ext uri="{FF2B5EF4-FFF2-40B4-BE49-F238E27FC236}">
                <a16:creationId xmlns:a16="http://schemas.microsoft.com/office/drawing/2014/main" id="{21C504FA-45C7-4BBB-8D5D-5E8C117B5ECF}"/>
              </a:ext>
            </a:extLst>
          </p:cNvPr>
          <p:cNvSpPr>
            <a:spLocks noChangeArrowheads="1"/>
          </p:cNvSpPr>
          <p:nvPr/>
        </p:nvSpPr>
        <p:spPr bwMode="auto">
          <a:xfrm>
            <a:off x="1355892" y="5219735"/>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4" name="Oval 15">
            <a:extLst>
              <a:ext uri="{FF2B5EF4-FFF2-40B4-BE49-F238E27FC236}">
                <a16:creationId xmlns:a16="http://schemas.microsoft.com/office/drawing/2014/main" id="{A5467D69-4382-4D85-AE68-5537E4C72D30}"/>
              </a:ext>
            </a:extLst>
          </p:cNvPr>
          <p:cNvSpPr>
            <a:spLocks noChangeArrowheads="1"/>
          </p:cNvSpPr>
          <p:nvPr/>
        </p:nvSpPr>
        <p:spPr bwMode="auto">
          <a:xfrm>
            <a:off x="9986787"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5" name="Oval 18">
            <a:extLst>
              <a:ext uri="{FF2B5EF4-FFF2-40B4-BE49-F238E27FC236}">
                <a16:creationId xmlns:a16="http://schemas.microsoft.com/office/drawing/2014/main" id="{EEFFD34A-9B71-46D0-ABEE-8DD24C0E3A2F}"/>
              </a:ext>
            </a:extLst>
          </p:cNvPr>
          <p:cNvSpPr>
            <a:spLocks noChangeArrowheads="1"/>
          </p:cNvSpPr>
          <p:nvPr/>
        </p:nvSpPr>
        <p:spPr bwMode="auto">
          <a:xfrm>
            <a:off x="1848255" y="4643168"/>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6" name="Oval 19">
            <a:extLst>
              <a:ext uri="{FF2B5EF4-FFF2-40B4-BE49-F238E27FC236}">
                <a16:creationId xmlns:a16="http://schemas.microsoft.com/office/drawing/2014/main" id="{D1474BC6-54A0-4FB4-B81C-41ECE389D8A8}"/>
              </a:ext>
            </a:extLst>
          </p:cNvPr>
          <p:cNvSpPr>
            <a:spLocks noChangeArrowheads="1"/>
          </p:cNvSpPr>
          <p:nvPr/>
        </p:nvSpPr>
        <p:spPr bwMode="auto">
          <a:xfrm>
            <a:off x="1820416" y="5228432"/>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7" name="Oval 17">
            <a:extLst>
              <a:ext uri="{FF2B5EF4-FFF2-40B4-BE49-F238E27FC236}">
                <a16:creationId xmlns:a16="http://schemas.microsoft.com/office/drawing/2014/main" id="{DA39127A-FE4E-4384-9D64-A5DE42A6B971}"/>
              </a:ext>
            </a:extLst>
          </p:cNvPr>
          <p:cNvSpPr>
            <a:spLocks noChangeArrowheads="1"/>
          </p:cNvSpPr>
          <p:nvPr/>
        </p:nvSpPr>
        <p:spPr bwMode="auto">
          <a:xfrm>
            <a:off x="10208243"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8" name="Oval 20">
            <a:extLst>
              <a:ext uri="{FF2B5EF4-FFF2-40B4-BE49-F238E27FC236}">
                <a16:creationId xmlns:a16="http://schemas.microsoft.com/office/drawing/2014/main" id="{E247CF53-A8A6-4B94-B6F3-774737B3CD57}"/>
              </a:ext>
            </a:extLst>
          </p:cNvPr>
          <p:cNvSpPr>
            <a:spLocks noChangeArrowheads="1"/>
          </p:cNvSpPr>
          <p:nvPr/>
        </p:nvSpPr>
        <p:spPr bwMode="auto">
          <a:xfrm>
            <a:off x="1796353" y="5797161"/>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50" name="Oval 24">
            <a:extLst>
              <a:ext uri="{FF2B5EF4-FFF2-40B4-BE49-F238E27FC236}">
                <a16:creationId xmlns:a16="http://schemas.microsoft.com/office/drawing/2014/main" id="{BE810428-01E3-40AE-ACC0-E1BE4F2BA50A}"/>
              </a:ext>
            </a:extLst>
          </p:cNvPr>
          <p:cNvSpPr>
            <a:spLocks noChangeArrowheads="1"/>
          </p:cNvSpPr>
          <p:nvPr/>
        </p:nvSpPr>
        <p:spPr bwMode="auto">
          <a:xfrm>
            <a:off x="2291170" y="4668295"/>
            <a:ext cx="287338"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51" name="Oval 21">
            <a:extLst>
              <a:ext uri="{FF2B5EF4-FFF2-40B4-BE49-F238E27FC236}">
                <a16:creationId xmlns:a16="http://schemas.microsoft.com/office/drawing/2014/main" id="{B540145F-FA53-431B-BE99-C555F15B3310}"/>
              </a:ext>
            </a:extLst>
          </p:cNvPr>
          <p:cNvSpPr>
            <a:spLocks noChangeArrowheads="1"/>
          </p:cNvSpPr>
          <p:nvPr/>
        </p:nvSpPr>
        <p:spPr bwMode="auto">
          <a:xfrm>
            <a:off x="10231715" y="3073004"/>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Tree>
    <p:extLst>
      <p:ext uri="{BB962C8B-B14F-4D97-AF65-F5344CB8AC3E}">
        <p14:creationId xmlns:p14="http://schemas.microsoft.com/office/powerpoint/2010/main" val="154029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7" presetID="1" presetClass="entr" presetSubtype="0" fill="hold" grpId="0" nodeType="withEffect">
                                  <p:stCondLst>
                                    <p:cond delay="100"/>
                                  </p:stCondLst>
                                  <p:childTnLst>
                                    <p:set>
                                      <p:cBhvr>
                                        <p:cTn id="8" dur="1" fill="hold">
                                          <p:stCondLst>
                                            <p:cond delay="0"/>
                                          </p:stCondLst>
                                        </p:cTn>
                                        <p:tgtEl>
                                          <p:spTgt spid="41"/>
                                        </p:tgtEl>
                                        <p:attrNameLst>
                                          <p:attrName>style.visibility</p:attrName>
                                        </p:attrNameLst>
                                      </p:cBhvr>
                                      <p:to>
                                        <p:strVal val="visible"/>
                                      </p:to>
                                    </p:set>
                                  </p:childTnLst>
                                  <p:subTnLst>
                                    <p:set>
                                      <p:cBhvr override="childStyle">
                                        <p:cTn dur="1" fill="hold" display="0" masterRel="nextClick" afterEffect="1"/>
                                        <p:tgtEl>
                                          <p:spTgt spid="41"/>
                                        </p:tgtEl>
                                        <p:attrNameLst>
                                          <p:attrName>style.visibility</p:attrName>
                                        </p:attrNameLst>
                                      </p:cBhvr>
                                      <p:to>
                                        <p:strVal val="hidden"/>
                                      </p:to>
                                    </p:set>
                                  </p:subTnLst>
                                </p:cTn>
                              </p:par>
                              <p:par>
                                <p:cTn id="9" presetID="1" presetClass="entr" presetSubtype="0" fill="hold" grpId="0" nodeType="withEffect">
                                  <p:stCondLst>
                                    <p:cond delay="2100"/>
                                  </p:stCondLst>
                                  <p:childTnLst>
                                    <p:set>
                                      <p:cBhvr>
                                        <p:cTn id="10" dur="1" fill="hold">
                                          <p:stCondLst>
                                            <p:cond delay="0"/>
                                          </p:stCondLst>
                                        </p:cTn>
                                        <p:tgtEl>
                                          <p:spTgt spid="43"/>
                                        </p:tgtEl>
                                        <p:attrNameLst>
                                          <p:attrName>style.visibility</p:attrName>
                                        </p:attrNameLst>
                                      </p:cBhvr>
                                      <p:to>
                                        <p:strVal val="visible"/>
                                      </p:to>
                                    </p:se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par>
                          <p:cTn id="11" fill="hold">
                            <p:stCondLst>
                              <p:cond delay="2100"/>
                            </p:stCondLst>
                            <p:childTnLst>
                              <p:par>
                                <p:cTn id="12" presetID="1" presetClass="entr" presetSubtype="0" fill="hold" grpId="0" nodeType="afterEffect">
                                  <p:stCondLst>
                                    <p:cond delay="2900"/>
                                  </p:stCondLst>
                                  <p:childTnLst>
                                    <p:set>
                                      <p:cBhvr>
                                        <p:cTn id="13" dur="1" fill="hold">
                                          <p:stCondLst>
                                            <p:cond delay="0"/>
                                          </p:stCondLst>
                                        </p:cTn>
                                        <p:tgtEl>
                                          <p:spTgt spid="42"/>
                                        </p:tgtEl>
                                        <p:attrNameLst>
                                          <p:attrName>style.visibility</p:attrName>
                                        </p:attrNameLst>
                                      </p:cBhvr>
                                      <p:to>
                                        <p:strVal val="visible"/>
                                      </p:to>
                                    </p:set>
                                  </p:childTnLst>
                                  <p:subTnLst>
                                    <p:set>
                                      <p:cBhvr override="childStyle">
                                        <p:cTn dur="1" fill="hold" display="0" masterRel="nextClick" afterEffect="1"/>
                                        <p:tgtEl>
                                          <p:spTgt spid="42"/>
                                        </p:tgtEl>
                                        <p:attrNameLst>
                                          <p:attrName>style.visibility</p:attrName>
                                        </p:attrNameLst>
                                      </p:cBhvr>
                                      <p:to>
                                        <p:strVal val="hidden"/>
                                      </p:to>
                                    </p:set>
                                  </p:subTnLst>
                                </p:cTn>
                              </p:par>
                              <p:par>
                                <p:cTn id="14" presetID="1" presetClass="entr" presetSubtype="0" fill="hold" grpId="0" nodeType="withEffect">
                                  <p:stCondLst>
                                    <p:cond delay="4100"/>
                                  </p:stCondLst>
                                  <p:childTnLst>
                                    <p:set>
                                      <p:cBhvr>
                                        <p:cTn id="15" dur="1" fill="hold">
                                          <p:stCondLst>
                                            <p:cond delay="0"/>
                                          </p:stCondLst>
                                        </p:cTn>
                                        <p:tgtEl>
                                          <p:spTgt spid="47"/>
                                        </p:tgtEl>
                                        <p:attrNameLst>
                                          <p:attrName>style.visibility</p:attrName>
                                        </p:attrNameLst>
                                      </p:cBhvr>
                                      <p:to>
                                        <p:strVal val="visible"/>
                                      </p:to>
                                    </p:set>
                                  </p:childTnLst>
                                  <p:subTnLst>
                                    <p:set>
                                      <p:cBhvr override="childStyle">
                                        <p:cTn dur="1" fill="hold" display="0" masterRel="nextClick" afterEffect="1"/>
                                        <p:tgtEl>
                                          <p:spTgt spid="47"/>
                                        </p:tgtEl>
                                        <p:attrNameLst>
                                          <p:attrName>style.visibility</p:attrName>
                                        </p:attrNameLst>
                                      </p:cBhvr>
                                      <p:to>
                                        <p:strVal val="hidden"/>
                                      </p:to>
                                    </p:set>
                                  </p:subTnLst>
                                </p:cTn>
                              </p:par>
                              <p:par>
                                <p:cTn id="16" presetID="1" presetClass="entr" presetSubtype="0" fill="hold" grpId="0" nodeType="withEffect">
                                  <p:stCondLst>
                                    <p:cond delay="4100"/>
                                  </p:stCondLst>
                                  <p:childTnLst>
                                    <p:set>
                                      <p:cBhvr>
                                        <p:cTn id="17" dur="1" fill="hold">
                                          <p:stCondLst>
                                            <p:cond delay="0"/>
                                          </p:stCondLst>
                                        </p:cTn>
                                        <p:tgtEl>
                                          <p:spTgt spid="45"/>
                                        </p:tgtEl>
                                        <p:attrNameLst>
                                          <p:attrName>style.visibility</p:attrName>
                                        </p:attrNameLst>
                                      </p:cBhvr>
                                      <p:to>
                                        <p:strVal val="visible"/>
                                      </p:to>
                                    </p:set>
                                  </p:childTnLst>
                                  <p:subTnLst>
                                    <p:set>
                                      <p:cBhvr override="childStyle">
                                        <p:cTn dur="1" fill="hold" display="0" masterRel="nextClick" afterEffect="1"/>
                                        <p:tgtEl>
                                          <p:spTgt spid="45"/>
                                        </p:tgtEl>
                                        <p:attrNameLst>
                                          <p:attrName>style.visibility</p:attrName>
                                        </p:attrNameLst>
                                      </p:cBhvr>
                                      <p:to>
                                        <p:strVal val="hidden"/>
                                      </p:to>
                                    </p:set>
                                  </p:subTnLst>
                                </p:cTn>
                              </p:par>
                              <p:par>
                                <p:cTn id="18" presetID="1" presetClass="entr" presetSubtype="0" fill="hold" grpId="0" nodeType="withEffect">
                                  <p:stCondLst>
                                    <p:cond delay="6500"/>
                                  </p:stCondLst>
                                  <p:childTnLst>
                                    <p:set>
                                      <p:cBhvr>
                                        <p:cTn id="19" dur="1" fill="hold">
                                          <p:stCondLst>
                                            <p:cond delay="0"/>
                                          </p:stCondLst>
                                        </p:cTn>
                                        <p:tgtEl>
                                          <p:spTgt spid="46"/>
                                        </p:tgtEl>
                                        <p:attrNameLst>
                                          <p:attrName>style.visibility</p:attrName>
                                        </p:attrNameLst>
                                      </p:cBhvr>
                                      <p:to>
                                        <p:strVal val="visible"/>
                                      </p:to>
                                    </p:set>
                                  </p:childTnLst>
                                  <p:subTnLst>
                                    <p:set>
                                      <p:cBhvr override="childStyle">
                                        <p:cTn dur="1" fill="hold" display="0" masterRel="nextClick" afterEffect="1"/>
                                        <p:tgtEl>
                                          <p:spTgt spid="46"/>
                                        </p:tgtEl>
                                        <p:attrNameLst>
                                          <p:attrName>style.visibility</p:attrName>
                                        </p:attrNameLst>
                                      </p:cBhvr>
                                      <p:to>
                                        <p:strVal val="hidden"/>
                                      </p:to>
                                    </p:set>
                                  </p:subTnLst>
                                </p:cTn>
                              </p:par>
                            </p:childTnLst>
                          </p:cTn>
                        </p:par>
                        <p:par>
                          <p:cTn id="20" fill="hold">
                            <p:stCondLst>
                              <p:cond delay="8600"/>
                            </p:stCondLst>
                            <p:childTnLst>
                              <p:par>
                                <p:cTn id="21" presetID="1" presetClass="entr" presetSubtype="0" fill="hold" grpId="0" nodeType="afterEffect">
                                  <p:stCondLst>
                                    <p:cond delay="2200"/>
                                  </p:stCondLst>
                                  <p:childTnLst>
                                    <p:set>
                                      <p:cBhvr>
                                        <p:cTn id="22" dur="1" fill="hold">
                                          <p:stCondLst>
                                            <p:cond delay="0"/>
                                          </p:stCondLst>
                                        </p:cTn>
                                        <p:tgtEl>
                                          <p:spTgt spid="48"/>
                                        </p:tgtEl>
                                        <p:attrNameLst>
                                          <p:attrName>style.visibility</p:attrName>
                                        </p:attrNameLst>
                                      </p:cBhvr>
                                      <p:to>
                                        <p:strVal val="visible"/>
                                      </p:to>
                                    </p:set>
                                  </p:childTnLst>
                                  <p:subTnLst>
                                    <p:set>
                                      <p:cBhvr override="childStyle">
                                        <p:cTn dur="1" fill="hold" display="0" masterRel="nextClick" afterEffect="1"/>
                                        <p:tgtEl>
                                          <p:spTgt spid="48"/>
                                        </p:tgtEl>
                                        <p:attrNameLst>
                                          <p:attrName>style.visibility</p:attrName>
                                        </p:attrNameLst>
                                      </p:cBhvr>
                                      <p:to>
                                        <p:strVal val="hidden"/>
                                      </p:to>
                                    </p:set>
                                  </p:subTnLst>
                                </p:cTn>
                              </p:par>
                              <p:par>
                                <p:cTn id="23" presetID="1" presetClass="entr" presetSubtype="0" fill="hold" grpId="0" nodeType="withEffect">
                                  <p:stCondLst>
                                    <p:cond delay="3500"/>
                                  </p:stCondLst>
                                  <p:childTnLst>
                                    <p:set>
                                      <p:cBhvr>
                                        <p:cTn id="24" dur="1" fill="hold">
                                          <p:stCondLst>
                                            <p:cond delay="0"/>
                                          </p:stCondLst>
                                        </p:cTn>
                                        <p:tgtEl>
                                          <p:spTgt spid="51"/>
                                        </p:tgtEl>
                                        <p:attrNameLst>
                                          <p:attrName>style.visibility</p:attrName>
                                        </p:attrNameLst>
                                      </p:cBhvr>
                                      <p:to>
                                        <p:strVal val="visible"/>
                                      </p:to>
                                    </p:set>
                                  </p:childTnLst>
                                  <p:subTnLst>
                                    <p:set>
                                      <p:cBhvr override="childStyle">
                                        <p:cTn dur="1" fill="hold" display="0" masterRel="nextClick" afterEffect="1"/>
                                        <p:tgtEl>
                                          <p:spTgt spid="51"/>
                                        </p:tgtEl>
                                        <p:attrNameLst>
                                          <p:attrName>style.visibility</p:attrName>
                                        </p:attrNameLst>
                                      </p:cBhvr>
                                      <p:to>
                                        <p:strVal val="hidden"/>
                                      </p:to>
                                    </p:set>
                                  </p:subTnLst>
                                </p:cTn>
                              </p:par>
                              <p:par>
                                <p:cTn id="25" presetID="1" presetClass="entr" presetSubtype="0" fill="hold" grpId="0" nodeType="withEffect">
                                  <p:stCondLst>
                                    <p:cond delay="3500"/>
                                  </p:stCondLst>
                                  <p:childTnLst>
                                    <p:set>
                                      <p:cBhvr>
                                        <p:cTn id="26" dur="1" fill="hold">
                                          <p:stCondLst>
                                            <p:cond delay="0"/>
                                          </p:stCondLst>
                                        </p:cTn>
                                        <p:tgtEl>
                                          <p:spTgt spid="50"/>
                                        </p:tgtEl>
                                        <p:attrNameLst>
                                          <p:attrName>style.visibility</p:attrName>
                                        </p:attrNameLst>
                                      </p:cBhvr>
                                      <p:to>
                                        <p:strVal val="visible"/>
                                      </p:to>
                                    </p:set>
                                  </p:childTnLst>
                                  <p:subTnLst>
                                    <p:set>
                                      <p:cBhvr override="childStyle">
                                        <p:cTn dur="1" fill="hold" display="0" masterRel="nextClick" afterEffect="1"/>
                                        <p:tgtEl>
                                          <p:spTgt spid="5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8" grpId="0" animBg="1"/>
      <p:bldP spid="50" grpId="0" animBg="1"/>
      <p:bldP spid="5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303039"/>
            <a:ext cx="9144000" cy="0"/>
          </a:xfrm>
          <a:prstGeom prst="line">
            <a:avLst/>
          </a:prstGeom>
          <a:noFill/>
          <a:ln w="9525">
            <a:solidFill>
              <a:schemeClr val="tx1"/>
            </a:solidFill>
            <a:prstDash val="dash"/>
            <a:round/>
            <a:headEnd/>
            <a:tailEnd/>
          </a:ln>
          <a:effectLst/>
        </p:spPr>
        <p:txBody>
          <a:bodyPr/>
          <a:lstStyle/>
          <a:p>
            <a:endParaRPr lang="en-US"/>
          </a:p>
        </p:txBody>
      </p:sp>
      <p:pic>
        <p:nvPicPr>
          <p:cNvPr id="2" name="Picture 1">
            <a:extLst>
              <a:ext uri="{FF2B5EF4-FFF2-40B4-BE49-F238E27FC236}">
                <a16:creationId xmlns:a16="http://schemas.microsoft.com/office/drawing/2014/main" id="{F0A082E4-F42F-4283-8EA6-B6D3BAC925E2}"/>
              </a:ext>
            </a:extLst>
          </p:cNvPr>
          <p:cNvPicPr>
            <a:picLocks noChangeAspect="1"/>
          </p:cNvPicPr>
          <p:nvPr/>
        </p:nvPicPr>
        <p:blipFill>
          <a:blip r:embed="rId3"/>
          <a:stretch>
            <a:fillRect/>
          </a:stretch>
        </p:blipFill>
        <p:spPr>
          <a:xfrm>
            <a:off x="3100908" y="1283688"/>
            <a:ext cx="6305550" cy="1819275"/>
          </a:xfrm>
          <a:prstGeom prst="rect">
            <a:avLst/>
          </a:prstGeom>
        </p:spPr>
      </p:pic>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3133165"/>
              </a:xfrm>
              <a:prstGeom prst="rect">
                <a:avLst/>
              </a:prstGeom>
            </p:spPr>
            <p:txBody>
              <a:bodyPr wrap="square">
                <a:spAutoFit/>
              </a:bodyPr>
              <a:lstStyle/>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𝑥</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𝑦</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i="1">
                            <a:effectLst/>
                            <a:latin typeface="Cambria Math" panose="02040503050406030204" pitchFamily="18" charset="0"/>
                            <a:ea typeface="Calibri" panose="020F0502020204030204" pitchFamily="34" charset="0"/>
                            <a:cs typeface="David" panose="020E0502060401010101" pitchFamily="34" charset="-79"/>
                          </a:rPr>
                          <m:t>𝑛𝑥𝑛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input, a 2D data array.</a:t>
                </a:r>
              </a:p>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effectLst/>
                        <a:latin typeface="Cambria Math" panose="02040503050406030204" pitchFamily="18" charset="0"/>
                        <a:ea typeface="Calibri" panose="020F0502020204030204" pitchFamily="34" charset="0"/>
                        <a:cs typeface="David" panose="020E0502060401010101" pitchFamily="34" charset="-79"/>
                      </a:rPr>
                      <m:t>𝑋𝑓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𝜂</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𝑠</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𝑡</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𝑥𝑛𝑥</m:t>
                        </m:r>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output, an array of the resulting coefficients of the X-Ray transform over the appropriate set of lines :</a:t>
                </a:r>
              </a:p>
              <a:p>
                <a:pPr marL="742950" lvl="1" indent="-285750" algn="just">
                  <a:lnSpc>
                    <a:spcPct val="150000"/>
                  </a:lnSpc>
                  <a:spcAft>
                    <a:spcPts val="20"/>
                  </a:spcAft>
                  <a:buFont typeface="Symbol" panose="05050102010706020507" pitchFamily="18" charset="2"/>
                  <a:buChar char=""/>
                </a:pP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𝜂</m:t>
                    </m:r>
                  </m:oMath>
                </a14:m>
                <a:r>
                  <a:rPr lang="en-US" sz="1200" dirty="0">
                    <a:effectLst/>
                    <a:latin typeface="David" panose="020E0502060401010101" pitchFamily="34" charset="-79"/>
                    <a:ea typeface="Times New Roman" panose="02020603050405020304" pitchFamily="18" charset="0"/>
                    <a:cs typeface="David" panose="020E0502060401010101" pitchFamily="34" charset="-79"/>
                  </a:rPr>
                  <a:t> - The index for the line-family (</a:t>
                </a:r>
                <a:r>
                  <a:rPr lang="en-US" sz="1200" i="1" dirty="0">
                    <a:effectLst/>
                    <a:latin typeface="David" panose="020E0502060401010101" pitchFamily="34" charset="-79"/>
                    <a:ea typeface="Times New Roman" panose="02020603050405020304" pitchFamily="18" charset="0"/>
                    <a:cs typeface="David" panose="020E0502060401010101" pitchFamily="34" charset="-79"/>
                  </a:rPr>
                  <a:t>X</a:t>
                </a:r>
                <a:r>
                  <a:rPr lang="en-US" sz="1200" dirty="0">
                    <a:effectLst/>
                    <a:latin typeface="David" panose="020E0502060401010101" pitchFamily="34" charset="-79"/>
                    <a:ea typeface="Times New Roman" panose="02020603050405020304" pitchFamily="18" charset="0"/>
                    <a:cs typeface="David" panose="020E0502060401010101" pitchFamily="34" charset="-79"/>
                  </a:rPr>
                  <a:t> or </a:t>
                </a:r>
                <a:r>
                  <a:rPr lang="en-US" sz="1200" i="1" dirty="0">
                    <a:effectLst/>
                    <a:latin typeface="David" panose="020E0502060401010101" pitchFamily="34" charset="-79"/>
                    <a:ea typeface="Times New Roman" panose="02020603050405020304" pitchFamily="18" charset="0"/>
                    <a:cs typeface="David" panose="020E0502060401010101" pitchFamily="34" charset="-79"/>
                  </a:rPr>
                  <a:t>Y</a:t>
                </a:r>
                <a:r>
                  <a:rPr lang="en-US" sz="1200" dirty="0">
                    <a:effectLst/>
                    <a:latin typeface="David" panose="020E0502060401010101" pitchFamily="34" charset="-79"/>
                    <a:ea typeface="Times New Roman" panose="02020603050405020304" pitchFamily="18" charset="0"/>
                    <a:cs typeface="David" panose="020E0502060401010101" pitchFamily="34" charset="-79"/>
                  </a:rPr>
                  <a:t>-driven).</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s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slope index.</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t</a:t>
                </a:r>
                <a:r>
                  <a:rPr lang="en-US" sz="1200" i="1" baseline="-25000" dirty="0">
                    <a:effectLst/>
                    <a:latin typeface="David" panose="020E0502060401010101" pitchFamily="34" charset="-79"/>
                    <a:ea typeface="Times New Roman" panose="02020603050405020304" pitchFamily="18" charset="0"/>
                    <a:cs typeface="David" panose="020E0502060401010101" pitchFamily="34" charset="-79"/>
                  </a:rPr>
                  <a:t>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intercept index. </a:t>
                </a:r>
              </a:p>
              <a:p>
                <a:pPr marL="342900" lvl="0" indent="-342900" algn="just">
                  <a:lnSpc>
                    <a:spcPct val="150000"/>
                  </a:lnSpc>
                  <a:spcAft>
                    <a:spcPts val="2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𝛹</m:t>
                        </m:r>
                      </m:e>
                      <m:sup>
                        <m:r>
                          <a:rPr lang="en-US" sz="1200" i="1">
                            <a:effectLst/>
                            <a:latin typeface="Cambria Math" panose="02040503050406030204" pitchFamily="18" charset="0"/>
                            <a:ea typeface="Calibri" panose="020F0502020204030204" pitchFamily="34" charset="0"/>
                            <a:cs typeface="David" panose="020E0502060401010101" pitchFamily="34" charset="-79"/>
                          </a:rPr>
                          <m:t>𝑠</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The line fragments array for the line with slope </a:t>
                </a:r>
                <a:r>
                  <a:rPr lang="en-US" sz="1200" i="1" dirty="0">
                    <a:effectLst/>
                    <a:latin typeface="Cambria Math" panose="02040503050406030204" pitchFamily="18" charset="0"/>
                    <a:ea typeface="Calibri" panose="020F0502020204030204" pitchFamily="34" charset="0"/>
                    <a:cs typeface="David" panose="020E0502060401010101" pitchFamily="34" charset="-79"/>
                  </a:rPr>
                  <a:t>s.</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20"/>
                  </a:spcAft>
                  <a:buFont typeface="David" panose="020E0502060401010101" pitchFamily="34" charset="-79"/>
                  <a:buChar char="-"/>
                </a:pPr>
                <a14:m>
                  <m:oMath xmlns:m="http://schemas.openxmlformats.org/officeDocument/2006/math">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𝑓</m:t>
                        </m:r>
                      </m:e>
                    </m:acc>
                    <m:r>
                      <a:rPr lang="en-US" sz="1200" i="1">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𝐸</m:t>
                    </m:r>
                    <m:r>
                      <a:rPr lang="en-US" sz="1200" i="1">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 </a:t>
                </a:r>
                <a:r>
                  <a:rPr lang="en-US" sz="1200" dirty="0">
                    <a:effectLst/>
                    <a:latin typeface="David" panose="020E0502060401010101" pitchFamily="34" charset="-79"/>
                    <a:ea typeface="Calibri" panose="020F0502020204030204" pitchFamily="34" charset="0"/>
                    <a:cs typeface="David" panose="020E0502060401010101" pitchFamily="34" charset="-79"/>
                  </a:rPr>
                  <a:t>The operator of the extension </a:t>
                </a:r>
                <a:r>
                  <a:rPr lang="en-US" sz="1200" i="1" dirty="0">
                    <a:effectLst/>
                    <a:latin typeface="David" panose="020E0502060401010101" pitchFamily="34" charset="-79"/>
                    <a:ea typeface="Calibri" panose="020F0502020204030204" pitchFamily="34" charset="0"/>
                    <a:cs typeface="David" panose="020E0502060401010101" pitchFamily="34" charset="-79"/>
                  </a:rPr>
                  <a:t>E</a:t>
                </a:r>
                <a:r>
                  <a:rPr lang="en-US" sz="1200" dirty="0">
                    <a:effectLst/>
                    <a:latin typeface="David" panose="020E0502060401010101" pitchFamily="34" charset="-79"/>
                    <a:ea typeface="Calibri" panose="020F0502020204030204" pitchFamily="34" charset="0"/>
                    <a:cs typeface="David" panose="020E0502060401010101" pitchFamily="34" charset="-79"/>
                  </a:rPr>
                  <a:t>, padding an array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tall to be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tall by adding extra rows of zeros symmetrically above and below the input argument</a:t>
                </a:r>
                <a:r>
                  <a:rPr lang="en-US" sz="1200" dirty="0">
                    <a:effectLst/>
                    <a:latin typeface="Cambria Math" panose="02040503050406030204" pitchFamily="18" charset="0"/>
                    <a:ea typeface="Calibri" panose="020F0502020204030204" pitchFamily="34" charset="0"/>
                    <a:cs typeface="David" panose="020E0502060401010101" pitchFamily="34" charset="-79"/>
                  </a:rPr>
                  <a:t>.</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David" panose="020E0502060401010101" pitchFamily="34" charset="-79"/>
                    <a:ea typeface="Calibri" panose="020F0502020204030204" pitchFamily="34" charset="0"/>
                    <a:cs typeface="David" panose="020E0502060401010101" pitchFamily="34" charset="-79"/>
                  </a:rPr>
                  <a:t>The trimmed shift operator (non-circular) over vectors of size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Given any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𝑣</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r>
                      <a:rPr lang="en-US" sz="1200" i="1">
                        <a:effectLst/>
                        <a:latin typeface="Cambria Math" panose="02040503050406030204" pitchFamily="18" charset="0"/>
                        <a:ea typeface="Calibri" panose="020F0502020204030204" pitchFamily="34" charset="0"/>
                        <a:cs typeface="David" panose="020E0502060401010101" pitchFamily="34" charset="-79"/>
                      </a:rPr>
                      <m:t>𝑣</m:t>
                    </m:r>
                  </m:oMath>
                </a14:m>
                <a:r>
                  <a:rPr lang="en-US" sz="1200" dirty="0">
                    <a:effectLst/>
                    <a:latin typeface="David" panose="020E0502060401010101" pitchFamily="34" charset="-79"/>
                    <a:ea typeface="Calibri" panose="020F0502020204030204" pitchFamily="34" charset="0"/>
                    <a:cs typeface="David" panose="020E0502060401010101" pitchFamily="34" charset="-79"/>
                  </a:rPr>
                  <a:t> for any integer </a:t>
                </a:r>
                <a:r>
                  <a:rPr lang="en-US" sz="1200" i="1" dirty="0">
                    <a:effectLst/>
                    <a:latin typeface="David" panose="020E0502060401010101" pitchFamily="34" charset="-79"/>
                    <a:ea typeface="Calibri" panose="020F0502020204030204" pitchFamily="34" charset="0"/>
                    <a:cs typeface="David" panose="020E0502060401010101" pitchFamily="34" charset="-79"/>
                  </a:rPr>
                  <a:t>d </a:t>
                </a:r>
                <a:r>
                  <a:rPr lang="en-US" sz="1200" dirty="0">
                    <a:effectLst/>
                    <a:latin typeface="David" panose="020E0502060401010101" pitchFamily="34" charset="-79"/>
                    <a:ea typeface="Calibri" panose="020F0502020204030204" pitchFamily="34" charset="0"/>
                    <a:cs typeface="David" panose="020E0502060401010101" pitchFamily="34" charset="-79"/>
                  </a:rPr>
                  <a:t>is a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𝑤</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where an </a:t>
                </a:r>
                <a:r>
                  <a:rPr lang="en-US" sz="1200" dirty="0" err="1">
                    <a:effectLst/>
                    <a:latin typeface="David" panose="020E0502060401010101" pitchFamily="34" charset="-79"/>
                    <a:ea typeface="Calibri" panose="020F0502020204030204" pitchFamily="34" charset="0"/>
                    <a:cs typeface="David" panose="020E0502060401010101" pitchFamily="34" charset="-79"/>
                  </a:rPr>
                  <a:t>i-th</a:t>
                </a:r>
                <a:r>
                  <a:rPr lang="en-US" sz="1200" dirty="0">
                    <a:effectLst/>
                    <a:latin typeface="David" panose="020E0502060401010101" pitchFamily="34" charset="-79"/>
                    <a:ea typeface="Calibri" panose="020F0502020204030204" pitchFamily="34" charset="0"/>
                    <a:cs typeface="David" panose="020E0502060401010101" pitchFamily="34" charset="-79"/>
                  </a:rPr>
                  <a:t> element in </a:t>
                </a:r>
                <a:r>
                  <a:rPr lang="en-US" sz="1200" i="1" dirty="0">
                    <a:effectLst/>
                    <a:latin typeface="David" panose="020E0502060401010101" pitchFamily="34" charset="-79"/>
                    <a:ea typeface="Calibri" panose="020F0502020204030204" pitchFamily="34" charset="0"/>
                    <a:cs typeface="David" panose="020E0502060401010101" pitchFamily="34" charset="-79"/>
                  </a:rPr>
                  <a:t>v</a:t>
                </a:r>
                <a:r>
                  <a:rPr lang="en-US" sz="1200" dirty="0">
                    <a:effectLst/>
                    <a:latin typeface="David" panose="020E0502060401010101" pitchFamily="34" charset="-79"/>
                    <a:ea typeface="Calibri" panose="020F0502020204030204" pitchFamily="34" charset="0"/>
                    <a:cs typeface="David" panose="020E0502060401010101" pitchFamily="34" charset="-79"/>
                  </a:rPr>
                  <a:t> is identical to the element at the position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in </a:t>
                </a:r>
                <a:r>
                  <a:rPr lang="en-US" sz="1200" i="1" dirty="0">
                    <a:effectLst/>
                    <a:latin typeface="David" panose="020E0502060401010101" pitchFamily="34" charset="-79"/>
                    <a:ea typeface="Calibri" panose="020F0502020204030204" pitchFamily="34" charset="0"/>
                    <a:cs typeface="David" panose="020E0502060401010101" pitchFamily="34" charset="-79"/>
                  </a:rPr>
                  <a:t>w</a:t>
                </a:r>
                <a:r>
                  <a:rPr lang="en-US" sz="1200" dirty="0">
                    <a:effectLst/>
                    <a:latin typeface="David" panose="020E0502060401010101" pitchFamily="34" charset="-79"/>
                    <a:ea typeface="Calibri" panose="020F0502020204030204" pitchFamily="34" charset="0"/>
                    <a:cs typeface="David" panose="020E0502060401010101" pitchFamily="34" charset="-79"/>
                  </a:rPr>
                  <a:t> or zero if the index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exceeds matrix dimensions. </a:t>
                </a:r>
              </a:p>
            </p:txBody>
          </p:sp>
        </mc:Choice>
        <mc:Fallback>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3133165"/>
              </a:xfrm>
              <a:prstGeom prst="rect">
                <a:avLst/>
              </a:prstGeom>
              <a:blipFill>
                <a:blip r:embed="rId4"/>
                <a:stretch>
                  <a:fillRect b="-389"/>
                </a:stretch>
              </a:blipFill>
            </p:spPr>
            <p:txBody>
              <a:bodyPr/>
              <a:lstStyle/>
              <a:p>
                <a:r>
                  <a:rPr lang="en-US">
                    <a:noFill/>
                  </a:rPr>
                  <a:t> </a:t>
                </a:r>
              </a:p>
            </p:txBody>
          </p:sp>
        </mc:Fallback>
      </mc:AlternateContent>
    </p:spTree>
    <p:extLst>
      <p:ext uri="{BB962C8B-B14F-4D97-AF65-F5344CB8AC3E}">
        <p14:creationId xmlns:p14="http://schemas.microsoft.com/office/powerpoint/2010/main" val="3565184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2">
            <a:extLst>
              <a:ext uri="{FF2B5EF4-FFF2-40B4-BE49-F238E27FC236}">
                <a16:creationId xmlns:a16="http://schemas.microsoft.com/office/drawing/2014/main" id="{19D6EC3D-1062-49DE-97EE-3B9AF0351185}"/>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43" name="Content Placeholder 2">
            <a:extLst>
              <a:ext uri="{FF2B5EF4-FFF2-40B4-BE49-F238E27FC236}">
                <a16:creationId xmlns:a16="http://schemas.microsoft.com/office/drawing/2014/main" id="{2FB1CC7F-045B-4A9A-8E5D-F264120A4E8E}"/>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grpSp>
        <p:nvGrpSpPr>
          <p:cNvPr id="44" name="Canvas 39947">
            <a:extLst>
              <a:ext uri="{FF2B5EF4-FFF2-40B4-BE49-F238E27FC236}">
                <a16:creationId xmlns:a16="http://schemas.microsoft.com/office/drawing/2014/main" id="{EDA155DE-C50B-4468-9ED0-8AFC039DBBBD}"/>
              </a:ext>
            </a:extLst>
          </p:cNvPr>
          <p:cNvGrpSpPr/>
          <p:nvPr/>
        </p:nvGrpSpPr>
        <p:grpSpPr>
          <a:xfrm>
            <a:off x="2917670" y="1849437"/>
            <a:ext cx="6762357" cy="2239087"/>
            <a:chOff x="0" y="0"/>
            <a:chExt cx="5852160" cy="1678893"/>
          </a:xfrm>
        </p:grpSpPr>
        <p:sp>
          <p:nvSpPr>
            <p:cNvPr id="45" name="Rectangle 44">
              <a:extLst>
                <a:ext uri="{FF2B5EF4-FFF2-40B4-BE49-F238E27FC236}">
                  <a16:creationId xmlns:a16="http://schemas.microsoft.com/office/drawing/2014/main" id="{B91D84DB-58C3-416B-8FFC-FA205C759613}"/>
                </a:ext>
              </a:extLst>
            </p:cNvPr>
            <p:cNvSpPr/>
            <p:nvPr/>
          </p:nvSpPr>
          <p:spPr>
            <a:xfrm>
              <a:off x="0" y="0"/>
              <a:ext cx="5852160" cy="1678305"/>
            </a:xfrm>
            <a:prstGeom prst="rect">
              <a:avLst/>
            </a:prstGeom>
            <a:noFill/>
            <a:ln>
              <a:noFill/>
            </a:ln>
          </p:spPr>
        </p:sp>
        <p:sp>
          <p:nvSpPr>
            <p:cNvPr id="46" name="AutoShape 16">
              <a:extLst>
                <a:ext uri="{FF2B5EF4-FFF2-40B4-BE49-F238E27FC236}">
                  <a16:creationId xmlns:a16="http://schemas.microsoft.com/office/drawing/2014/main" id="{6F3A74B7-501F-416D-959C-2E1A2D9E7088}"/>
                </a:ext>
              </a:extLst>
            </p:cNvPr>
            <p:cNvSpPr>
              <a:spLocks/>
            </p:cNvSpPr>
            <p:nvPr/>
          </p:nvSpPr>
          <p:spPr bwMode="auto">
            <a:xfrm rot="16200000">
              <a:off x="1297820" y="34106"/>
              <a:ext cx="269875" cy="67215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7" name="AutoShape 17">
              <a:extLst>
                <a:ext uri="{FF2B5EF4-FFF2-40B4-BE49-F238E27FC236}">
                  <a16:creationId xmlns:a16="http://schemas.microsoft.com/office/drawing/2014/main" id="{58CBF35C-D8B9-4737-91EA-458BD77DE3BE}"/>
                </a:ext>
              </a:extLst>
            </p:cNvPr>
            <p:cNvSpPr>
              <a:spLocks/>
            </p:cNvSpPr>
            <p:nvPr/>
          </p:nvSpPr>
          <p:spPr bwMode="auto">
            <a:xfrm rot="16200000">
              <a:off x="1969651" y="-277646"/>
              <a:ext cx="269875" cy="2015813"/>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8" name="AutoShape 16">
              <a:extLst>
                <a:ext uri="{FF2B5EF4-FFF2-40B4-BE49-F238E27FC236}">
                  <a16:creationId xmlns:a16="http://schemas.microsoft.com/office/drawing/2014/main" id="{4255269B-DEF4-4F66-BF36-A873F2583E5B}"/>
                </a:ext>
              </a:extLst>
            </p:cNvPr>
            <p:cNvSpPr>
              <a:spLocks/>
            </p:cNvSpPr>
            <p:nvPr/>
          </p:nvSpPr>
          <p:spPr bwMode="auto">
            <a:xfrm rot="16200000">
              <a:off x="1215405" y="831233"/>
              <a:ext cx="269875" cy="50732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9" name="AutoShape 16">
              <a:extLst>
                <a:ext uri="{FF2B5EF4-FFF2-40B4-BE49-F238E27FC236}">
                  <a16:creationId xmlns:a16="http://schemas.microsoft.com/office/drawing/2014/main" id="{051F55B8-DD98-49BD-93D5-F210FDAF5282}"/>
                </a:ext>
              </a:extLst>
            </p:cNvPr>
            <p:cNvSpPr>
              <a:spLocks/>
            </p:cNvSpPr>
            <p:nvPr/>
          </p:nvSpPr>
          <p:spPr bwMode="auto">
            <a:xfrm rot="16200000">
              <a:off x="1969811" y="34266"/>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0" name="AutoShape 16">
              <a:extLst>
                <a:ext uri="{FF2B5EF4-FFF2-40B4-BE49-F238E27FC236}">
                  <a16:creationId xmlns:a16="http://schemas.microsoft.com/office/drawing/2014/main" id="{F17EF654-2058-4BB5-ACC7-4A632C5BC8A1}"/>
                </a:ext>
              </a:extLst>
            </p:cNvPr>
            <p:cNvSpPr>
              <a:spLocks/>
            </p:cNvSpPr>
            <p:nvPr/>
          </p:nvSpPr>
          <p:spPr bwMode="auto">
            <a:xfrm rot="16200000">
              <a:off x="2641642"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1" name="AutoShape 16">
              <a:extLst>
                <a:ext uri="{FF2B5EF4-FFF2-40B4-BE49-F238E27FC236}">
                  <a16:creationId xmlns:a16="http://schemas.microsoft.com/office/drawing/2014/main" id="{0EA486D5-A687-43A7-8B3D-7DBEF75E9A31}"/>
                </a:ext>
              </a:extLst>
            </p:cNvPr>
            <p:cNvSpPr>
              <a:spLocks/>
            </p:cNvSpPr>
            <p:nvPr/>
          </p:nvSpPr>
          <p:spPr bwMode="auto">
            <a:xfrm rot="16200000">
              <a:off x="3313473"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2" name="AutoShape 16">
              <a:extLst>
                <a:ext uri="{FF2B5EF4-FFF2-40B4-BE49-F238E27FC236}">
                  <a16:creationId xmlns:a16="http://schemas.microsoft.com/office/drawing/2014/main" id="{B0AC29AF-5383-4531-9314-3A63A1BCBD62}"/>
                </a:ext>
              </a:extLst>
            </p:cNvPr>
            <p:cNvSpPr>
              <a:spLocks/>
            </p:cNvSpPr>
            <p:nvPr/>
          </p:nvSpPr>
          <p:spPr bwMode="auto">
            <a:xfrm rot="16200000">
              <a:off x="3985304" y="34267"/>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3" name="AutoShape 16">
              <a:extLst>
                <a:ext uri="{FF2B5EF4-FFF2-40B4-BE49-F238E27FC236}">
                  <a16:creationId xmlns:a16="http://schemas.microsoft.com/office/drawing/2014/main" id="{2AD05712-0EFC-4CA9-8CDD-149AEF9DDFB3}"/>
                </a:ext>
              </a:extLst>
            </p:cNvPr>
            <p:cNvSpPr>
              <a:spLocks/>
            </p:cNvSpPr>
            <p:nvPr/>
          </p:nvSpPr>
          <p:spPr bwMode="auto">
            <a:xfrm rot="16200000">
              <a:off x="4657135"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4" name="AutoShape 17">
              <a:extLst>
                <a:ext uri="{FF2B5EF4-FFF2-40B4-BE49-F238E27FC236}">
                  <a16:creationId xmlns:a16="http://schemas.microsoft.com/office/drawing/2014/main" id="{A4B8BDF2-D089-4446-909D-A5E605854BCF}"/>
                </a:ext>
              </a:extLst>
            </p:cNvPr>
            <p:cNvSpPr>
              <a:spLocks/>
            </p:cNvSpPr>
            <p:nvPr/>
          </p:nvSpPr>
          <p:spPr bwMode="auto">
            <a:xfrm rot="16200000">
              <a:off x="3985308" y="-277485"/>
              <a:ext cx="269875" cy="201549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5" name="AutoShape 16">
              <a:extLst>
                <a:ext uri="{FF2B5EF4-FFF2-40B4-BE49-F238E27FC236}">
                  <a16:creationId xmlns:a16="http://schemas.microsoft.com/office/drawing/2014/main" id="{DF73C83D-8E98-472D-8FD0-2A9121832795}"/>
                </a:ext>
              </a:extLst>
            </p:cNvPr>
            <p:cNvSpPr>
              <a:spLocks/>
            </p:cNvSpPr>
            <p:nvPr/>
          </p:nvSpPr>
          <p:spPr bwMode="auto">
            <a:xfrm rot="16200000">
              <a:off x="1722431" y="831529"/>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6" name="AutoShape 16">
              <a:extLst>
                <a:ext uri="{FF2B5EF4-FFF2-40B4-BE49-F238E27FC236}">
                  <a16:creationId xmlns:a16="http://schemas.microsoft.com/office/drawing/2014/main" id="{1DC02D2F-34CE-4D36-8775-601B3CE9C2D3}"/>
                </a:ext>
              </a:extLst>
            </p:cNvPr>
            <p:cNvSpPr>
              <a:spLocks/>
            </p:cNvSpPr>
            <p:nvPr/>
          </p:nvSpPr>
          <p:spPr bwMode="auto">
            <a:xfrm rot="16200000">
              <a:off x="2229162"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7" name="AutoShape 16">
              <a:extLst>
                <a:ext uri="{FF2B5EF4-FFF2-40B4-BE49-F238E27FC236}">
                  <a16:creationId xmlns:a16="http://schemas.microsoft.com/office/drawing/2014/main" id="{2ACE3FE0-B9CC-4C28-AE47-24374B6A0491}"/>
                </a:ext>
              </a:extLst>
            </p:cNvPr>
            <p:cNvSpPr>
              <a:spLocks/>
            </p:cNvSpPr>
            <p:nvPr/>
          </p:nvSpPr>
          <p:spPr bwMode="auto">
            <a:xfrm rot="16200000">
              <a:off x="2735893"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8" name="AutoShape 16">
              <a:extLst>
                <a:ext uri="{FF2B5EF4-FFF2-40B4-BE49-F238E27FC236}">
                  <a16:creationId xmlns:a16="http://schemas.microsoft.com/office/drawing/2014/main" id="{711AFF93-4B57-49A5-8F8E-FA4CD230AE29}"/>
                </a:ext>
              </a:extLst>
            </p:cNvPr>
            <p:cNvSpPr>
              <a:spLocks/>
            </p:cNvSpPr>
            <p:nvPr/>
          </p:nvSpPr>
          <p:spPr bwMode="auto">
            <a:xfrm rot="16200000">
              <a:off x="3242624"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9" name="AutoShape 16">
              <a:extLst>
                <a:ext uri="{FF2B5EF4-FFF2-40B4-BE49-F238E27FC236}">
                  <a16:creationId xmlns:a16="http://schemas.microsoft.com/office/drawing/2014/main" id="{754230A5-AF20-4E28-8907-43ABC5FF1BC1}"/>
                </a:ext>
              </a:extLst>
            </p:cNvPr>
            <p:cNvSpPr>
              <a:spLocks/>
            </p:cNvSpPr>
            <p:nvPr/>
          </p:nvSpPr>
          <p:spPr bwMode="auto">
            <a:xfrm rot="16200000">
              <a:off x="3749355"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0" name="AutoShape 16">
              <a:extLst>
                <a:ext uri="{FF2B5EF4-FFF2-40B4-BE49-F238E27FC236}">
                  <a16:creationId xmlns:a16="http://schemas.microsoft.com/office/drawing/2014/main" id="{AED60C0C-78EE-43C3-BAA2-292F81BC1E23}"/>
                </a:ext>
              </a:extLst>
            </p:cNvPr>
            <p:cNvSpPr>
              <a:spLocks/>
            </p:cNvSpPr>
            <p:nvPr/>
          </p:nvSpPr>
          <p:spPr bwMode="auto">
            <a:xfrm rot="16200000">
              <a:off x="4256086" y="831530"/>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1" name="AutoShape 16">
              <a:extLst>
                <a:ext uri="{FF2B5EF4-FFF2-40B4-BE49-F238E27FC236}">
                  <a16:creationId xmlns:a16="http://schemas.microsoft.com/office/drawing/2014/main" id="{B7CD9639-37C3-4CA6-8601-E8BC686E5739}"/>
                </a:ext>
              </a:extLst>
            </p:cNvPr>
            <p:cNvSpPr>
              <a:spLocks/>
            </p:cNvSpPr>
            <p:nvPr/>
          </p:nvSpPr>
          <p:spPr bwMode="auto">
            <a:xfrm rot="16200000">
              <a:off x="4762817"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cxnSp>
          <p:nvCxnSpPr>
            <p:cNvPr id="62" name="Straight Connector 61">
              <a:extLst>
                <a:ext uri="{FF2B5EF4-FFF2-40B4-BE49-F238E27FC236}">
                  <a16:creationId xmlns:a16="http://schemas.microsoft.com/office/drawing/2014/main" id="{DB966D2A-CDC1-4022-B3A6-193133089B92}"/>
                </a:ext>
              </a:extLst>
            </p:cNvPr>
            <p:cNvCxnSpPr/>
            <p:nvPr/>
          </p:nvCxnSpPr>
          <p:spPr>
            <a:xfrm>
              <a:off x="1096682" y="1531620"/>
              <a:ext cx="4031306" cy="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CCD31BE-109D-4DC8-B686-773A58FBF360}"/>
                </a:ext>
              </a:extLst>
            </p:cNvPr>
            <p:cNvCxnSpPr/>
            <p:nvPr/>
          </p:nvCxnSpPr>
          <p:spPr>
            <a:xfrm>
              <a:off x="1096682"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670E392-FC37-4229-BF14-9E454BE899EE}"/>
                </a:ext>
              </a:extLst>
            </p:cNvPr>
            <p:cNvCxnSpPr/>
            <p:nvPr/>
          </p:nvCxnSpPr>
          <p:spPr>
            <a:xfrm>
              <a:off x="1604003" y="1348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259D98C-B55D-4C0C-9DF9-1BBE7717C673}"/>
                </a:ext>
              </a:extLst>
            </p:cNvPr>
            <p:cNvCxnSpPr/>
            <p:nvPr/>
          </p:nvCxnSpPr>
          <p:spPr>
            <a:xfrm>
              <a:off x="1785003"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E2AF4E0-CE2F-47D4-AECE-6ED339D2B898}"/>
                </a:ext>
              </a:extLst>
            </p:cNvPr>
            <p:cNvCxnSpPr/>
            <p:nvPr/>
          </p:nvCxnSpPr>
          <p:spPr>
            <a:xfrm>
              <a:off x="2110734" y="1327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C5D8F33-1869-41F7-B0F3-BE58A6374D57}"/>
                </a:ext>
              </a:extLst>
            </p:cNvPr>
            <p:cNvCxnSpPr/>
            <p:nvPr/>
          </p:nvCxnSpPr>
          <p:spPr>
            <a:xfrm>
              <a:off x="2437450" y="142680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2E1B2CFA-1368-4BF8-9F65-33C2BD4F538B}"/>
                </a:ext>
              </a:extLst>
            </p:cNvPr>
            <p:cNvCxnSpPr/>
            <p:nvPr/>
          </p:nvCxnSpPr>
          <p:spPr>
            <a:xfrm>
              <a:off x="2617465" y="134903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A674DB95-F9F9-44FE-9327-79831AC0CB12}"/>
                </a:ext>
              </a:extLst>
            </p:cNvPr>
            <p:cNvCxnSpPr/>
            <p:nvPr/>
          </p:nvCxnSpPr>
          <p:spPr>
            <a:xfrm>
              <a:off x="3112495"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3604FBD9-58F2-4179-8636-D438755F4154}"/>
                </a:ext>
              </a:extLst>
            </p:cNvPr>
            <p:cNvCxnSpPr/>
            <p:nvPr/>
          </p:nvCxnSpPr>
          <p:spPr>
            <a:xfrm>
              <a:off x="3630927" y="13613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EE3ED9BD-9D7A-45C4-93C8-C572FE20465E}"/>
                </a:ext>
              </a:extLst>
            </p:cNvPr>
            <p:cNvCxnSpPr/>
            <p:nvPr/>
          </p:nvCxnSpPr>
          <p:spPr>
            <a:xfrm>
              <a:off x="3800496" y="142968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0C5C532-001A-44A8-89AC-829B449D8949}"/>
                </a:ext>
              </a:extLst>
            </p:cNvPr>
            <p:cNvCxnSpPr/>
            <p:nvPr/>
          </p:nvCxnSpPr>
          <p:spPr>
            <a:xfrm>
              <a:off x="4137658" y="136715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1E50352-3322-49AB-8A0B-4328BB3CCAC6}"/>
                </a:ext>
              </a:extLst>
            </p:cNvPr>
            <p:cNvCxnSpPr/>
            <p:nvPr/>
          </p:nvCxnSpPr>
          <p:spPr>
            <a:xfrm>
              <a:off x="4456157" y="1426505"/>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0A886AF0-4BEC-4D6E-98A9-0F3F444DBAA8}"/>
                </a:ext>
              </a:extLst>
            </p:cNvPr>
            <p:cNvCxnSpPr/>
            <p:nvPr/>
          </p:nvCxnSpPr>
          <p:spPr>
            <a:xfrm>
              <a:off x="4644389" y="13718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16855CC8-AB85-4FD3-95D2-2860502B365A}"/>
                </a:ext>
              </a:extLst>
            </p:cNvPr>
            <p:cNvCxnSpPr/>
            <p:nvPr/>
          </p:nvCxnSpPr>
          <p:spPr>
            <a:xfrm>
              <a:off x="5127988" y="1423330"/>
              <a:ext cx="0" cy="18288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76" name="Text Box 2">
                  <a:extLst>
                    <a:ext uri="{FF2B5EF4-FFF2-40B4-BE49-F238E27FC236}">
                      <a16:creationId xmlns:a16="http://schemas.microsoft.com/office/drawing/2014/main" id="{F95863FD-EF3B-4178-B6CF-6A617BA3A0E1}"/>
                    </a:ext>
                  </a:extLst>
                </p:cNvPr>
                <p:cNvSpPr txBox="1">
                  <a:spLocks noChangeArrowheads="1"/>
                </p:cNvSpPr>
                <p:nvPr/>
              </p:nvSpPr>
              <p:spPr bwMode="auto">
                <a:xfrm>
                  <a:off x="395642" y="200318"/>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𝒛</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𝟔</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76" name="Text Box 2">
                  <a:extLst>
                    <a:ext uri="{FF2B5EF4-FFF2-40B4-BE49-F238E27FC236}">
                      <a16:creationId xmlns:a16="http://schemas.microsoft.com/office/drawing/2014/main" id="{F95863FD-EF3B-4178-B6CF-6A617BA3A0E1}"/>
                    </a:ext>
                  </a:extLst>
                </p:cNvPr>
                <p:cNvSpPr txBox="1">
                  <a:spLocks noRot="1" noChangeAspect="1" noMove="1" noResize="1" noEditPoints="1" noAdjustHandles="1" noChangeArrowheads="1" noChangeShapeType="1" noTextEdit="1"/>
                </p:cNvSpPr>
                <p:nvPr/>
              </p:nvSpPr>
              <p:spPr bwMode="auto">
                <a:xfrm>
                  <a:off x="395642" y="200318"/>
                  <a:ext cx="701040" cy="304800"/>
                </a:xfrm>
                <a:prstGeom prst="rect">
                  <a:avLst/>
                </a:prstGeom>
                <a:blipFill>
                  <a:blip r:embed="rId3"/>
                  <a:stretch>
                    <a:fillRect t="-43284" r="-24060"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7" name="Text Box 2">
                  <a:extLst>
                    <a:ext uri="{FF2B5EF4-FFF2-40B4-BE49-F238E27FC236}">
                      <a16:creationId xmlns:a16="http://schemas.microsoft.com/office/drawing/2014/main" id="{A19D1F04-96E9-4C24-938F-EDDE75804746}"/>
                    </a:ext>
                  </a:extLst>
                </p:cNvPr>
                <p:cNvSpPr txBox="1">
                  <a:spLocks noChangeArrowheads="1"/>
                </p:cNvSpPr>
                <p:nvPr/>
              </p:nvSpPr>
              <p:spPr bwMode="auto">
                <a:xfrm>
                  <a:off x="395642" y="570216"/>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𝒚</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𝟐</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77" name="Text Box 2">
                  <a:extLst>
                    <a:ext uri="{FF2B5EF4-FFF2-40B4-BE49-F238E27FC236}">
                      <a16:creationId xmlns:a16="http://schemas.microsoft.com/office/drawing/2014/main" id="{A19D1F04-96E9-4C24-938F-EDDE75804746}"/>
                    </a:ext>
                  </a:extLst>
                </p:cNvPr>
                <p:cNvSpPr txBox="1">
                  <a:spLocks noRot="1" noChangeAspect="1" noMove="1" noResize="1" noEditPoints="1" noAdjustHandles="1" noChangeArrowheads="1" noChangeShapeType="1" noTextEdit="1"/>
                </p:cNvSpPr>
                <p:nvPr/>
              </p:nvSpPr>
              <p:spPr bwMode="auto">
                <a:xfrm>
                  <a:off x="395642" y="570216"/>
                  <a:ext cx="701040" cy="304800"/>
                </a:xfrm>
                <a:prstGeom prst="rect">
                  <a:avLst/>
                </a:prstGeom>
                <a:blipFill>
                  <a:blip r:embed="rId4"/>
                  <a:stretch>
                    <a:fillRect t="-43284" r="-24812"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Text Box 2">
                  <a:extLst>
                    <a:ext uri="{FF2B5EF4-FFF2-40B4-BE49-F238E27FC236}">
                      <a16:creationId xmlns:a16="http://schemas.microsoft.com/office/drawing/2014/main" id="{5FADC844-2174-4512-99B4-62FE6D4312D0}"/>
                    </a:ext>
                  </a:extLst>
                </p:cNvPr>
                <p:cNvSpPr txBox="1">
                  <a:spLocks noChangeArrowheads="1"/>
                </p:cNvSpPr>
                <p:nvPr/>
              </p:nvSpPr>
              <p:spPr bwMode="auto">
                <a:xfrm>
                  <a:off x="395642" y="969937"/>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𝒙</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𝟖</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78" name="Text Box 2">
                  <a:extLst>
                    <a:ext uri="{FF2B5EF4-FFF2-40B4-BE49-F238E27FC236}">
                      <a16:creationId xmlns:a16="http://schemas.microsoft.com/office/drawing/2014/main" id="{5FADC844-2174-4512-99B4-62FE6D4312D0}"/>
                    </a:ext>
                  </a:extLst>
                </p:cNvPr>
                <p:cNvSpPr txBox="1">
                  <a:spLocks noRot="1" noChangeAspect="1" noMove="1" noResize="1" noEditPoints="1" noAdjustHandles="1" noChangeArrowheads="1" noChangeShapeType="1" noTextEdit="1"/>
                </p:cNvSpPr>
                <p:nvPr/>
              </p:nvSpPr>
              <p:spPr bwMode="auto">
                <a:xfrm>
                  <a:off x="395642" y="969937"/>
                  <a:ext cx="701040" cy="304800"/>
                </a:xfrm>
                <a:prstGeom prst="rect">
                  <a:avLst/>
                </a:prstGeom>
                <a:blipFill>
                  <a:blip r:embed="rId5"/>
                  <a:stretch>
                    <a:fillRect t="-43939" r="-24812" b="-80303"/>
                  </a:stretch>
                </a:blipFill>
                <a:ln w="9525">
                  <a:noFill/>
                  <a:miter lim="800000"/>
                  <a:headEnd/>
                  <a:tailEnd/>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9" name="Text Box 2">
                  <a:extLst>
                    <a:ext uri="{FF2B5EF4-FFF2-40B4-BE49-F238E27FC236}">
                      <a16:creationId xmlns:a16="http://schemas.microsoft.com/office/drawing/2014/main" id="{DD94C23C-4BE0-4D48-B392-7959574CF8F7}"/>
                    </a:ext>
                  </a:extLst>
                </p:cNvPr>
                <p:cNvSpPr txBox="1">
                  <a:spLocks noChangeArrowheads="1"/>
                </p:cNvSpPr>
                <p:nvPr/>
              </p:nvSpPr>
              <p:spPr bwMode="auto">
                <a:xfrm>
                  <a:off x="395642"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79" name="Text Box 2">
                  <a:extLst>
                    <a:ext uri="{FF2B5EF4-FFF2-40B4-BE49-F238E27FC236}">
                      <a16:creationId xmlns:a16="http://schemas.microsoft.com/office/drawing/2014/main" id="{DD94C23C-4BE0-4D48-B392-7959574CF8F7}"/>
                    </a:ext>
                  </a:extLst>
                </p:cNvPr>
                <p:cNvSpPr txBox="1">
                  <a:spLocks noRot="1" noChangeAspect="1" noMove="1" noResize="1" noEditPoints="1" noAdjustHandles="1" noChangeArrowheads="1" noChangeShapeType="1" noTextEdit="1"/>
                </p:cNvSpPr>
                <p:nvPr/>
              </p:nvSpPr>
              <p:spPr bwMode="auto">
                <a:xfrm>
                  <a:off x="395642" y="1374093"/>
                  <a:ext cx="701040" cy="304800"/>
                </a:xfrm>
                <a:prstGeom prst="rect">
                  <a:avLst/>
                </a:prstGeom>
                <a:blipFill>
                  <a:blip r:embed="rId6"/>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0" name="Text Box 2">
                  <a:extLst>
                    <a:ext uri="{FF2B5EF4-FFF2-40B4-BE49-F238E27FC236}">
                      <a16:creationId xmlns:a16="http://schemas.microsoft.com/office/drawing/2014/main" id="{75C704FA-DAEE-41EC-A1DE-657F0D4B0DED}"/>
                    </a:ext>
                  </a:extLst>
                </p:cNvPr>
                <p:cNvSpPr txBox="1">
                  <a:spLocks noChangeArrowheads="1"/>
                </p:cNvSpPr>
                <p:nvPr/>
              </p:nvSpPr>
              <p:spPr bwMode="auto">
                <a:xfrm>
                  <a:off x="5151120"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80" name="Text Box 2">
                  <a:extLst>
                    <a:ext uri="{FF2B5EF4-FFF2-40B4-BE49-F238E27FC236}">
                      <a16:creationId xmlns:a16="http://schemas.microsoft.com/office/drawing/2014/main" id="{75C704FA-DAEE-41EC-A1DE-657F0D4B0DED}"/>
                    </a:ext>
                  </a:extLst>
                </p:cNvPr>
                <p:cNvSpPr txBox="1">
                  <a:spLocks noRot="1" noChangeAspect="1" noMove="1" noResize="1" noEditPoints="1" noAdjustHandles="1" noChangeArrowheads="1" noChangeShapeType="1" noTextEdit="1"/>
                </p:cNvSpPr>
                <p:nvPr/>
              </p:nvSpPr>
              <p:spPr bwMode="auto">
                <a:xfrm>
                  <a:off x="5151120" y="1374093"/>
                  <a:ext cx="701040" cy="304800"/>
                </a:xfrm>
                <a:prstGeom prst="rect">
                  <a:avLst/>
                </a:prstGeom>
                <a:blipFill>
                  <a:blip r:embed="rId7"/>
                  <a:stretch>
                    <a:fillRect/>
                  </a:stretch>
                </a:blipFill>
                <a:ln w="9525">
                  <a:noFill/>
                  <a:miter lim="800000"/>
                  <a:headEnd/>
                  <a:tailEnd/>
                </a:ln>
              </p:spPr>
              <p:txBody>
                <a:bodyPr/>
                <a:lstStyle/>
                <a:p>
                  <a:r>
                    <a:rPr lang="en-US">
                      <a:noFill/>
                    </a:rPr>
                    <a:t> </a:t>
                  </a:r>
                </a:p>
              </p:txBody>
            </p:sp>
          </mc:Fallback>
        </mc:AlternateContent>
      </p:grpSp>
      <p:pic>
        <p:nvPicPr>
          <p:cNvPr id="10" name="Picture 9">
            <a:extLst>
              <a:ext uri="{FF2B5EF4-FFF2-40B4-BE49-F238E27FC236}">
                <a16:creationId xmlns:a16="http://schemas.microsoft.com/office/drawing/2014/main" id="{E88ECDA9-86DA-456B-BD16-5B6C14C2AFC7}"/>
              </a:ext>
            </a:extLst>
          </p:cNvPr>
          <p:cNvPicPr>
            <a:picLocks noChangeAspect="1"/>
          </p:cNvPicPr>
          <p:nvPr/>
        </p:nvPicPr>
        <p:blipFill>
          <a:blip r:embed="rId8"/>
          <a:stretch>
            <a:fillRect/>
          </a:stretch>
        </p:blipFill>
        <p:spPr>
          <a:xfrm>
            <a:off x="2344043" y="4395553"/>
            <a:ext cx="7781925" cy="1885950"/>
          </a:xfrm>
          <a:prstGeom prst="rect">
            <a:avLst/>
          </a:prstGeom>
        </p:spPr>
      </p:pic>
      <p:sp>
        <p:nvSpPr>
          <p:cNvPr id="11" name="Rectangle 10">
            <a:extLst>
              <a:ext uri="{FF2B5EF4-FFF2-40B4-BE49-F238E27FC236}">
                <a16:creationId xmlns:a16="http://schemas.microsoft.com/office/drawing/2014/main" id="{2E99F789-3F3F-4FD6-9649-69F52B65C1BA}"/>
              </a:ext>
            </a:extLst>
          </p:cNvPr>
          <p:cNvSpPr/>
          <p:nvPr/>
        </p:nvSpPr>
        <p:spPr>
          <a:xfrm>
            <a:off x="679141" y="1510133"/>
            <a:ext cx="4001993" cy="369332"/>
          </a:xfrm>
          <a:prstGeom prst="rect">
            <a:avLst/>
          </a:prstGeom>
        </p:spPr>
        <p:txBody>
          <a:bodyPr wrap="none">
            <a:spAutoFit/>
          </a:bodyPr>
          <a:lstStyle/>
          <a:p>
            <a:r>
              <a:rPr lang="en-US" dirty="0"/>
              <a:t>Merging Series of Grid Intersections 3D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553597"/>
            <a:ext cx="9144000" cy="0"/>
          </a:xfrm>
          <a:prstGeom prst="line">
            <a:avLst/>
          </a:prstGeom>
          <a:noFill/>
          <a:ln w="9525">
            <a:solidFill>
              <a:schemeClr val="tx1"/>
            </a:solidFill>
            <a:prstDash val="dash"/>
            <a:round/>
            <a:headEnd/>
            <a:tailEnd/>
          </a:ln>
          <a:effectLst/>
        </p:spPr>
        <p:txBody>
          <a:bodyPr/>
          <a:lstStyle/>
          <a:p>
            <a:endParaRPr lang="en-US"/>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2703561"/>
              </a:xfrm>
              <a:prstGeom prst="rect">
                <a:avLst/>
              </a:prstGeom>
            </p:spPr>
            <p:txBody>
              <a:bodyPr wrap="square">
                <a:spAutoFit/>
              </a:bodyPr>
              <a:lstStyle/>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i="1">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𝑦</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𝑧</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𝑛𝑥𝑛𝑥𝑛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Input, a 3D voxel array.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𝜂</m:t>
                    </m:r>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3</m:t>
                        </m:r>
                        <m:r>
                          <a:rPr lang="en-US" sz="1200" i="1">
                            <a:latin typeface="Cambria Math" panose="02040503050406030204" pitchFamily="18" charset="0"/>
                            <a:ea typeface="Calibri" panose="020F0502020204030204" pitchFamily="34" charset="0"/>
                            <a:cs typeface="David" panose="020E0502060401010101" pitchFamily="34" charset="-79"/>
                          </a:rPr>
                          <m:t>𝑥𝑛𝑥𝑛𝑥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r>
                      <a:rPr lang="en-US" sz="1200" i="1">
                        <a:latin typeface="Cambria Math" panose="02040503050406030204" pitchFamily="18" charset="0"/>
                        <a:ea typeface="Calibri" panose="020F0502020204030204" pitchFamily="34" charset="0"/>
                        <a:cs typeface="David" panose="020E0502060401010101" pitchFamily="34" charset="-79"/>
                      </a:rPr>
                      <m:t>− </m:t>
                    </m:r>
                  </m:oMath>
                </a14:m>
                <a:r>
                  <a:rPr lang="en-US" sz="1200" i="1" dirty="0">
                    <a:latin typeface="Cambria Math" panose="02040503050406030204" pitchFamily="18" charset="0"/>
                    <a:ea typeface="Calibri" panose="020F0502020204030204" pitchFamily="34" charset="0"/>
                    <a:cs typeface="David" panose="020E0502060401010101" pitchFamily="34" charset="-79"/>
                  </a:rPr>
                  <a:t>The output, a 5D array of the resulting coefficients of the X-Ray, transforms over the appropriate set of lines:</a:t>
                </a:r>
              </a:p>
              <a:p>
                <a:pPr marL="628650" lvl="1" indent="-171450">
                  <a:buFont typeface="Wingdings" panose="05000000000000000000" pitchFamily="2" charset="2"/>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𝜂</m:t>
                    </m:r>
                  </m:oMath>
                </a14:m>
                <a:r>
                  <a:rPr lang="en-US" sz="1200" i="1" dirty="0">
                    <a:latin typeface="Cambria Math" panose="02040503050406030204" pitchFamily="18" charset="0"/>
                    <a:ea typeface="Calibri" panose="020F0502020204030204" pitchFamily="34" charset="0"/>
                    <a:cs typeface="David" panose="020E0502060401010101" pitchFamily="34" charset="-79"/>
                  </a:rPr>
                  <a:t> – The index for line-family (X, Y or Z-driven)</a:t>
                </a:r>
              </a:p>
              <a:p>
                <a:pPr marL="628650" lvl="1" indent="-171450">
                  <a:buFont typeface="Wingdings" panose="05000000000000000000" pitchFamily="2" charset="2"/>
                  <a:buChar char="§"/>
                </a:pPr>
                <a14:m>
                  <m:oMath xmlns:m="http://schemas.openxmlformats.org/officeDocument/2006/math">
                    <m:sSub>
                      <m:sSubPr>
                        <m:ctrlPr>
                          <a:rPr lang="en-US" sz="1200" i="1" smtClean="0">
                            <a:latin typeface="Cambria Math" panose="02040503050406030204" pitchFamily="18" charset="0"/>
                            <a:ea typeface="Calibri" panose="020F0502020204030204" pitchFamily="34" charset="0"/>
                            <a:cs typeface="David" panose="020E0502060401010101" pitchFamily="34" charset="-79"/>
                          </a:rPr>
                        </m:ctrlPr>
                      </m:sSubPr>
                      <m:e>
                        <m:r>
                          <a:rPr lang="en-US" sz="1200" b="0" i="1" smtClean="0">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 The pair of line slopes and the pair of line intercepts.</a:t>
                </a:r>
              </a:p>
              <a:p>
                <a:pPr lvl="1"/>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𝛹</m:t>
                        </m:r>
                      </m:e>
                      <m:sup>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Line fragments array for Z-driven lines with slopes </a:t>
                </a:r>
                <a14:m>
                  <m:oMath xmlns:m="http://schemas.openxmlformats.org/officeDocument/2006/math">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𝑟</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𝐸𝑓</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𝑐</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 </m:t>
                        </m:r>
                      </m:e>
                      <m:sup>
                        <m:r>
                          <a:rPr lang="en-US" sz="1200" i="1">
                            <a:latin typeface="Cambria Math" panose="02040503050406030204" pitchFamily="18" charset="0"/>
                            <a:ea typeface="Calibri" panose="020F0502020204030204" pitchFamily="34" charset="0"/>
                            <a:cs typeface="David" panose="020E0502060401010101" pitchFamily="34" charset="-79"/>
                          </a:rPr>
                          <m:t>′</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padded matrices of size n, by extra rows or columns of zeros, respectively.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trimmed shift operator (non-circular) over a matrix of size </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oMath>
                </a14:m>
                <a:r>
                  <a:rPr lang="en-US" sz="1200" i="1" dirty="0">
                    <a:latin typeface="Cambria Math" panose="02040503050406030204" pitchFamily="18" charset="0"/>
                    <a:ea typeface="Calibri" panose="020F0502020204030204" pitchFamily="34" charset="0"/>
                    <a:cs typeface="David" panose="020E0502060401010101" pitchFamily="34" charset="-79"/>
                  </a:rPr>
                  <a:t>. Given any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m:rPr>
                        <m:sty m:val="p"/>
                      </m:rPr>
                      <a:rPr lang="en-US" sz="1200" i="1">
                        <a:latin typeface="Cambria Math" panose="02040503050406030204" pitchFamily="18" charset="0"/>
                        <a:ea typeface="Calibri" panose="020F0502020204030204" pitchFamily="34" charset="0"/>
                        <a:cs typeface="David" panose="020E0502060401010101" pitchFamily="34" charset="-79"/>
                      </a:rPr>
                      <m:t>A</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r>
                      <a:rPr lang="en-US" sz="1200" i="1">
                        <a:latin typeface="Cambria Math" panose="02040503050406030204" pitchFamily="18" charset="0"/>
                        <a:ea typeface="Calibri" panose="020F0502020204030204" pitchFamily="34" charset="0"/>
                        <a:cs typeface="David" panose="020E0502060401010101" pitchFamily="34" charset="-79"/>
                      </a:rPr>
                      <m:t>𝐴</m:t>
                    </m:r>
                  </m:oMath>
                </a14:m>
                <a:r>
                  <a:rPr lang="en-US" sz="1200" i="1" dirty="0">
                    <a:latin typeface="Cambria Math" panose="02040503050406030204" pitchFamily="18" charset="0"/>
                    <a:ea typeface="Calibri" panose="020F0502020204030204" pitchFamily="34" charset="0"/>
                    <a:cs typeface="David" panose="020E0502060401010101" pitchFamily="34" charset="-79"/>
                  </a:rPr>
                  <a:t> for any integer d is a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𝐵</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where an </a:t>
                </a:r>
                <a:r>
                  <a:rPr lang="en-US" sz="1200" i="1" dirty="0" err="1">
                    <a:latin typeface="Cambria Math" panose="02040503050406030204" pitchFamily="18" charset="0"/>
                    <a:ea typeface="Calibri" panose="020F0502020204030204" pitchFamily="34" charset="0"/>
                    <a:cs typeface="David" panose="020E0502060401010101" pitchFamily="34" charset="-79"/>
                  </a:rPr>
                  <a:t>i-th</a:t>
                </a:r>
                <a:r>
                  <a:rPr lang="en-US" sz="1200" i="1" dirty="0">
                    <a:latin typeface="Cambria Math" panose="02040503050406030204" pitchFamily="18" charset="0"/>
                    <a:ea typeface="Calibri" panose="020F0502020204030204" pitchFamily="34" charset="0"/>
                    <a:cs typeface="David" panose="020E0502060401010101" pitchFamily="34" charset="-79"/>
                  </a:rPr>
                  <a:t> row in A is identical to the row at the position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in B or zero if the index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exceeds matrix dimensions. </a:t>
                </a:r>
              </a:p>
            </p:txBody>
          </p:sp>
        </mc:Choice>
        <mc:Fallback>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2703561"/>
              </a:xfrm>
              <a:prstGeom prst="rect">
                <a:avLst/>
              </a:prstGeom>
              <a:blipFill>
                <a:blip r:embed="rId3"/>
                <a:stretch>
                  <a:fillRect l="-67" t="-226" b="-1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BD00AD4-DE6F-475F-9E90-14796283D9DE}"/>
              </a:ext>
            </a:extLst>
          </p:cNvPr>
          <p:cNvPicPr>
            <a:picLocks noChangeAspect="1"/>
          </p:cNvPicPr>
          <p:nvPr/>
        </p:nvPicPr>
        <p:blipFill>
          <a:blip r:embed="rId4"/>
          <a:stretch>
            <a:fillRect/>
          </a:stretch>
        </p:blipFill>
        <p:spPr>
          <a:xfrm>
            <a:off x="3050749" y="1261190"/>
            <a:ext cx="6800850" cy="2171700"/>
          </a:xfrm>
          <a:prstGeom prst="rect">
            <a:avLst/>
          </a:prstGeom>
        </p:spPr>
      </p:pic>
    </p:spTree>
    <p:extLst>
      <p:ext uri="{BB962C8B-B14F-4D97-AF65-F5344CB8AC3E}">
        <p14:creationId xmlns:p14="http://schemas.microsoft.com/office/powerpoint/2010/main" val="3624868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The 3D X-Ray Transform</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1953322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The 3D X-Ray Transform</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3684649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mc:Choice xmlns:a14="http://schemas.microsoft.com/office/drawing/2010/main" Requires="a14">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0">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0">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a:effectLst/>
                                      </a:rPr>
                                    </m:ctrlPr>
                                  </m:sSupPr>
                                  <m:e>
                                    <m:r>
                                      <a:rPr lang="en-US" sz="900">
                                        <a:effectLst/>
                                      </a:rPr>
                                      <m:t>𝐻𝑖𝑔</m:t>
                                    </m:r>
                                    <m:r>
                                      <a:rPr lang="en-US" sz="900">
                                        <a:effectLst/>
                                      </a:rPr>
                                      <m:t>h</m:t>
                                    </m:r>
                                  </m:e>
                                  <m:sup>
                                    <m:r>
                                      <a:rPr lang="en-US" sz="900">
                                        <a:effectLst/>
                                      </a:rPr>
                                      <m:t>(</m:t>
                                    </m:r>
                                    <m:r>
                                      <a:rPr lang="en-US" sz="900">
                                        <a:effectLst/>
                                      </a:rPr>
                                      <m:t>1</m:t>
                                    </m:r>
                                    <m:r>
                                      <a:rPr lang="en-US" sz="900">
                                        <a:effectLst/>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a:effectLst/>
                                      </a:rPr>
                                    </m:ctrlPr>
                                  </m:sSupPr>
                                  <m:e>
                                    <m:r>
                                      <a:rPr lang="en-US" sz="900">
                                        <a:effectLst/>
                                      </a:rPr>
                                      <m:t>𝐿𝑜𝑤</m:t>
                                    </m:r>
                                  </m:e>
                                  <m:sup>
                                    <m:r>
                                      <a:rPr lang="en-US" sz="900">
                                        <a:effectLst/>
                                      </a:rPr>
                                      <m:t>(</m:t>
                                    </m:r>
                                    <m:r>
                                      <a:rPr lang="en-US" sz="900">
                                        <a:effectLst/>
                                      </a:rPr>
                                      <m:t>3</m:t>
                                    </m:r>
                                    <m:r>
                                      <a:rPr lang="en-US" sz="900">
                                        <a:effectLst/>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a:effectLst/>
                                      </a:rPr>
                                    </m:ctrlPr>
                                  </m:sSupPr>
                                  <m:e>
                                    <m:r>
                                      <a:rPr lang="en-US" sz="900">
                                        <a:effectLst/>
                                      </a:rPr>
                                      <m:t>𝐻𝑖𝑔</m:t>
                                    </m:r>
                                    <m:r>
                                      <a:rPr lang="en-US" sz="900">
                                        <a:effectLst/>
                                      </a:rPr>
                                      <m:t>h</m:t>
                                    </m:r>
                                  </m:e>
                                  <m:sup>
                                    <m:r>
                                      <a:rPr lang="en-US" sz="900">
                                        <a:effectLst/>
                                      </a:rPr>
                                      <m:t>(</m:t>
                                    </m:r>
                                    <m:r>
                                      <a:rPr lang="en-US" sz="900">
                                        <a:effectLst/>
                                      </a:rPr>
                                      <m:t>2</m:t>
                                    </m:r>
                                    <m:r>
                                      <a:rPr lang="en-US" sz="900">
                                        <a:effectLst/>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a:effectLst/>
                                      </a:rPr>
                                    </m:ctrlPr>
                                  </m:sSupPr>
                                  <m:e>
                                    <m:r>
                                      <a:rPr lang="en-US" sz="900">
                                        <a:effectLst/>
                                      </a:rPr>
                                      <m:t>𝐻𝑖𝑔</m:t>
                                    </m:r>
                                    <m:r>
                                      <a:rPr lang="en-US" sz="900">
                                        <a:effectLst/>
                                      </a:rPr>
                                      <m:t>h</m:t>
                                    </m:r>
                                  </m:e>
                                  <m:sup>
                                    <m:r>
                                      <a:rPr lang="en-US" sz="900">
                                        <a:effectLst/>
                                      </a:rPr>
                                      <m:t>(</m:t>
                                    </m:r>
                                    <m:r>
                                      <a:rPr lang="en-US" sz="900">
                                        <a:effectLst/>
                                      </a:rPr>
                                      <m:t>1</m:t>
                                    </m:r>
                                    <m:r>
                                      <a:rPr lang="en-US" sz="900">
                                        <a:effectLst/>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238986068"/>
                      </a:ext>
                    </a:extLst>
                  </a:tr>
                  <a:tr h="0">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rPr>
                                  <m:t>𝑂</m:t>
                                </m:r>
                                <m:r>
                                  <a:rPr lang="en-US" sz="900">
                                    <a:effectLst/>
                                  </a:rPr>
                                  <m:t>(</m:t>
                                </m:r>
                                <m:r>
                                  <a:rPr lang="en-US" sz="900">
                                    <a:effectLst/>
                                  </a:rPr>
                                  <m:t>𝑛</m:t>
                                </m:r>
                                <m:r>
                                  <a:rPr lang="en-US" sz="900">
                                    <a:effectLst/>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rPr>
                                  <m:t>𝑂</m:t>
                                </m:r>
                                <m:r>
                                  <a:rPr lang="en-US" sz="900">
                                    <a:effectLst/>
                                  </a:rPr>
                                  <m:t>(</m:t>
                                </m:r>
                                <m:r>
                                  <a:rPr lang="en-US" sz="900">
                                    <a:effectLst/>
                                  </a:rPr>
                                  <m:t>𝑙𝑜𝑔</m:t>
                                </m:r>
                                <m:r>
                                  <a:rPr lang="en-US" sz="900">
                                    <a:effectLst/>
                                  </a:rPr>
                                  <m:t> </m:t>
                                </m:r>
                                <m:r>
                                  <a:rPr lang="en-US" sz="900">
                                    <a:effectLst/>
                                  </a:rPr>
                                  <m:t>𝑛</m:t>
                                </m:r>
                                <m:r>
                                  <a:rPr lang="en-US" sz="900">
                                    <a:effectLst/>
                                  </a:rPr>
                                  <m:t>)</m:t>
                                </m:r>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rPr>
                                <m:t>𝑂</m:t>
                              </m:r>
                              <m:r>
                                <a:rPr lang="en-US" sz="900">
                                  <a:effectLst/>
                                </a:rPr>
                                <m:t>(</m:t>
                              </m:r>
                              <m:r>
                                <a:rPr lang="en-US" sz="900">
                                  <a:effectLst/>
                                </a:rPr>
                                <m:t>𝑙𝑜𝑔</m:t>
                              </m:r>
                              <m:r>
                                <a:rPr lang="en-US" sz="900">
                                  <a:effectLst/>
                                </a:rPr>
                                <m:t> </m:t>
                              </m:r>
                              <m:r>
                                <a:rPr lang="en-US" sz="900">
                                  <a:effectLst/>
                                </a:rPr>
                                <m:t>𝑛</m:t>
                              </m:r>
                              <m:r>
                                <a:rPr lang="en-US" sz="900">
                                  <a:effectLst/>
                                </a:rPr>
                                <m:t>)</m:t>
                              </m:r>
                            </m:oMath>
                          </a14:m>
                          <a:r>
                            <a:rPr lang="en-US" sz="900">
                              <a:effectLst/>
                            </a:rPr>
                            <a:t> with a high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rPr>
                                <m:t>𝑂</m:t>
                              </m:r>
                              <m:r>
                                <a:rPr lang="en-US" sz="900">
                                  <a:effectLst/>
                                </a:rPr>
                                <m:t>(</m:t>
                              </m:r>
                              <m:r>
                                <a:rPr lang="en-US" sz="900">
                                  <a:effectLst/>
                                </a:rPr>
                                <m:t>𝑛</m:t>
                              </m:r>
                              <m:r>
                                <a:rPr lang="en-US" sz="900">
                                  <a:effectLst/>
                                </a:rPr>
                                <m:t>)</m:t>
                              </m:r>
                            </m:oMath>
                          </a14:m>
                          <a:r>
                            <a:rPr lang="en-US" sz="900">
                              <a:effectLst/>
                            </a:rPr>
                            <a:t> with a low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185540668"/>
                      </a:ext>
                    </a:extLst>
                  </a:tr>
                  <a:tr h="0">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sSup>
                                <m:sSupPr>
                                  <m:ctrlPr>
                                    <a:rPr lang="en-US" sz="900">
                                      <a:effectLst/>
                                    </a:rPr>
                                  </m:ctrlPr>
                                </m:sSupPr>
                                <m:e>
                                  <m:r>
                                    <a:rPr lang="en-US" sz="900">
                                      <a:effectLst/>
                                    </a:rPr>
                                    <m:t>𝑂</m:t>
                                  </m:r>
                                  <m:r>
                                    <a:rPr lang="en-US" sz="900">
                                      <a:effectLst/>
                                    </a:rPr>
                                    <m:t>(</m:t>
                                  </m:r>
                                  <m:sSup>
                                    <m:sSupPr>
                                      <m:ctrlPr>
                                        <a:rPr lang="en-US" sz="900">
                                          <a:effectLst/>
                                        </a:rPr>
                                      </m:ctrlPr>
                                    </m:sSupPr>
                                    <m:e>
                                      <m:r>
                                        <a:rPr lang="en-US" sz="900">
                                          <a:effectLst/>
                                        </a:rPr>
                                        <m:t>𝑛</m:t>
                                      </m:r>
                                    </m:e>
                                    <m:sup>
                                      <m:r>
                                        <a:rPr lang="en-US" sz="900">
                                          <a:effectLst/>
                                        </a:rPr>
                                        <m:t>2</m:t>
                                      </m:r>
                                    </m:sup>
                                  </m:sSup>
                                  <m:r>
                                    <a:rPr lang="en-US" sz="900">
                                      <a:effectLst/>
                                    </a:rPr>
                                    <m:t>)/</m:t>
                                  </m:r>
                                  <m:r>
                                    <a:rPr lang="en-US" sz="900">
                                      <a:effectLst/>
                                    </a:rPr>
                                    <m:t>𝑂</m:t>
                                  </m:r>
                                  <m:r>
                                    <a:rPr lang="en-US" sz="900">
                                      <a:effectLst/>
                                    </a:rPr>
                                    <m:t>(</m:t>
                                  </m:r>
                                  <m:sSup>
                                    <m:sSupPr>
                                      <m:ctrlPr>
                                        <a:rPr lang="en-US" sz="900">
                                          <a:effectLst/>
                                        </a:rPr>
                                      </m:ctrlPr>
                                    </m:sSupPr>
                                    <m:e>
                                      <m:r>
                                        <a:rPr lang="en-US" sz="900">
                                          <a:effectLst/>
                                        </a:rPr>
                                        <m:t>𝑛</m:t>
                                      </m:r>
                                    </m:e>
                                    <m:sup>
                                      <m:r>
                                        <a:rPr lang="en-US" sz="900">
                                          <a:effectLst/>
                                        </a:rPr>
                                        <m:t>4</m:t>
                                      </m:r>
                                    </m:sup>
                                  </m:sSup>
                                  <m:r>
                                    <a:rPr lang="en-US" sz="900">
                                      <a:effectLst/>
                                    </a:rPr>
                                    <m:t>)   </m:t>
                                  </m:r>
                                </m:e>
                                <m:sup>
                                  <m:r>
                                    <a:rPr lang="en-US" sz="900">
                                      <a:effectLst/>
                                    </a:rPr>
                                    <m:t>(</m:t>
                                  </m:r>
                                  <m:r>
                                    <a:rPr lang="en-US" sz="900">
                                      <a:effectLst/>
                                    </a:rPr>
                                    <m:t>4</m:t>
                                  </m:r>
                                  <m:r>
                                    <a:rPr lang="en-US" sz="900">
                                      <a:effectLst/>
                                    </a:rPr>
                                    <m:t>)</m:t>
                                  </m:r>
                                </m:sup>
                              </m:sSup>
                            </m:oMath>
                          </a14:m>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a:effectLst/>
                                      </a:rPr>
                                    </m:ctrlPr>
                                  </m:sSupPr>
                                  <m:e>
                                    <m:r>
                                      <a:rPr lang="en-US" sz="900">
                                        <a:effectLst/>
                                      </a:rPr>
                                      <m:t>𝑂</m:t>
                                    </m:r>
                                    <m:r>
                                      <a:rPr lang="en-US" sz="900">
                                        <a:effectLst/>
                                      </a:rPr>
                                      <m:t>(</m:t>
                                    </m:r>
                                    <m:sSup>
                                      <m:sSupPr>
                                        <m:ctrlPr>
                                          <a:rPr lang="en-US" sz="900">
                                            <a:effectLst/>
                                          </a:rPr>
                                        </m:ctrlPr>
                                      </m:sSupPr>
                                      <m:e>
                                        <m:r>
                                          <a:rPr lang="en-US" sz="900">
                                            <a:effectLst/>
                                          </a:rPr>
                                          <m:t>𝑛</m:t>
                                        </m:r>
                                      </m:e>
                                      <m:sup>
                                        <m:r>
                                          <a:rPr lang="en-US" sz="900">
                                            <a:effectLst/>
                                          </a:rPr>
                                          <m:t>2</m:t>
                                        </m:r>
                                      </m:sup>
                                    </m:sSup>
                                    <m:r>
                                      <a:rPr lang="en-US" sz="900">
                                        <a:effectLst/>
                                      </a:rPr>
                                      <m:t>)/</m:t>
                                    </m:r>
                                    <m:r>
                                      <a:rPr lang="en-US" sz="900">
                                        <a:effectLst/>
                                      </a:rPr>
                                      <m:t>𝑂</m:t>
                                    </m:r>
                                    <m:r>
                                      <a:rPr lang="en-US" sz="900">
                                        <a:effectLst/>
                                      </a:rPr>
                                      <m:t>(</m:t>
                                    </m:r>
                                    <m:sSup>
                                      <m:sSupPr>
                                        <m:ctrlPr>
                                          <a:rPr lang="en-US" sz="900">
                                            <a:effectLst/>
                                          </a:rPr>
                                        </m:ctrlPr>
                                      </m:sSupPr>
                                      <m:e>
                                        <m:r>
                                          <a:rPr lang="en-US" sz="900">
                                            <a:effectLst/>
                                          </a:rPr>
                                          <m:t>𝑛</m:t>
                                        </m:r>
                                      </m:e>
                                      <m:sup>
                                        <m:r>
                                          <a:rPr lang="en-US" sz="900">
                                            <a:effectLst/>
                                          </a:rPr>
                                          <m:t>4</m:t>
                                        </m:r>
                                      </m:sup>
                                    </m:sSup>
                                    <m:r>
                                      <a:rPr lang="en-US" sz="900">
                                        <a:effectLst/>
                                      </a:rPr>
                                      <m:t>)   </m:t>
                                    </m:r>
                                  </m:e>
                                  <m:sup>
                                    <m:r>
                                      <a:rPr lang="en-US" sz="900">
                                        <a:effectLst/>
                                      </a:rPr>
                                      <m:t>(</m:t>
                                    </m:r>
                                    <m:r>
                                      <a:rPr lang="en-US" sz="900">
                                        <a:effectLst/>
                                      </a:rPr>
                                      <m:t>4</m:t>
                                    </m:r>
                                    <m:r>
                                      <a:rPr lang="en-US" sz="900">
                                        <a:effectLst/>
                                      </a:rPr>
                                      <m:t>)</m:t>
                                    </m:r>
                                  </m:sup>
                                </m:sSup>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a:effectLst/>
                                      </a:rPr>
                                    </m:ctrlPr>
                                  </m:sSupPr>
                                  <m:e>
                                    <m:r>
                                      <a:rPr lang="en-US" sz="900">
                                        <a:effectLst/>
                                      </a:rPr>
                                      <m:t>𝑂</m:t>
                                    </m:r>
                                    <m:r>
                                      <a:rPr lang="en-US" sz="900">
                                        <a:effectLst/>
                                      </a:rPr>
                                      <m:t>(</m:t>
                                    </m:r>
                                    <m:sSup>
                                      <m:sSupPr>
                                        <m:ctrlPr>
                                          <a:rPr lang="en-US" sz="900">
                                            <a:effectLst/>
                                          </a:rPr>
                                        </m:ctrlPr>
                                      </m:sSupPr>
                                      <m:e>
                                        <m:r>
                                          <a:rPr lang="en-US" sz="900">
                                            <a:effectLst/>
                                          </a:rPr>
                                          <m:t>𝑛</m:t>
                                        </m:r>
                                      </m:e>
                                      <m:sup>
                                        <m:r>
                                          <a:rPr lang="en-US" sz="900">
                                            <a:effectLst/>
                                          </a:rPr>
                                          <m:t>2</m:t>
                                        </m:r>
                                      </m:sup>
                                    </m:sSup>
                                    <m:r>
                                      <a:rPr lang="en-US" sz="900">
                                        <a:effectLst/>
                                      </a:rPr>
                                      <m:t>)/</m:t>
                                    </m:r>
                                    <m:r>
                                      <a:rPr lang="en-US" sz="900">
                                        <a:effectLst/>
                                      </a:rPr>
                                      <m:t>𝑂</m:t>
                                    </m:r>
                                    <m:r>
                                      <a:rPr lang="en-US" sz="900">
                                        <a:effectLst/>
                                      </a:rPr>
                                      <m:t>(</m:t>
                                    </m:r>
                                    <m:sSup>
                                      <m:sSupPr>
                                        <m:ctrlPr>
                                          <a:rPr lang="en-US" sz="900">
                                            <a:effectLst/>
                                          </a:rPr>
                                        </m:ctrlPr>
                                      </m:sSupPr>
                                      <m:e>
                                        <m:r>
                                          <a:rPr lang="en-US" sz="900">
                                            <a:effectLst/>
                                          </a:rPr>
                                          <m:t>𝑛</m:t>
                                        </m:r>
                                      </m:e>
                                      <m:sup>
                                        <m:r>
                                          <a:rPr lang="en-US" sz="900">
                                            <a:effectLst/>
                                          </a:rPr>
                                          <m:t>4</m:t>
                                        </m:r>
                                      </m:sup>
                                    </m:sSup>
                                    <m:r>
                                      <a:rPr lang="en-US" sz="900">
                                        <a:effectLst/>
                                      </a:rPr>
                                      <m:t>)   </m:t>
                                    </m:r>
                                  </m:e>
                                  <m:sup>
                                    <m:r>
                                      <a:rPr lang="en-US" sz="900">
                                        <a:effectLst/>
                                      </a:rPr>
                                      <m:t>(</m:t>
                                    </m:r>
                                    <m:r>
                                      <a:rPr lang="en-US" sz="900">
                                        <a:effectLst/>
                                      </a:rPr>
                                      <m:t>4</m:t>
                                    </m:r>
                                    <m:r>
                                      <a:rPr lang="en-US" sz="900">
                                        <a:effectLst/>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a:effectLst/>
                                      </a:rPr>
                                    </m:ctrlPr>
                                  </m:sSupPr>
                                  <m:e>
                                    <m:r>
                                      <a:rPr lang="en-US" sz="900">
                                        <a:effectLst/>
                                      </a:rPr>
                                      <m:t>𝑂</m:t>
                                    </m:r>
                                    <m:r>
                                      <a:rPr lang="en-US" sz="900">
                                        <a:effectLst/>
                                      </a:rPr>
                                      <m:t>(</m:t>
                                    </m:r>
                                    <m:sSup>
                                      <m:sSupPr>
                                        <m:ctrlPr>
                                          <a:rPr lang="en-US" sz="900">
                                            <a:effectLst/>
                                          </a:rPr>
                                        </m:ctrlPr>
                                      </m:sSupPr>
                                      <m:e>
                                        <m:r>
                                          <a:rPr lang="en-US" sz="900">
                                            <a:effectLst/>
                                          </a:rPr>
                                          <m:t>𝑛</m:t>
                                        </m:r>
                                      </m:e>
                                      <m:sup>
                                        <m:r>
                                          <a:rPr lang="en-US" sz="900">
                                            <a:effectLst/>
                                          </a:rPr>
                                          <m:t>2</m:t>
                                        </m:r>
                                      </m:sup>
                                    </m:sSup>
                                    <m:r>
                                      <a:rPr lang="en-US" sz="900">
                                        <a:effectLst/>
                                      </a:rPr>
                                      <m:t>)/</m:t>
                                    </m:r>
                                    <m:r>
                                      <a:rPr lang="en-US" sz="900">
                                        <a:effectLst/>
                                      </a:rPr>
                                      <m:t>𝑂</m:t>
                                    </m:r>
                                    <m:r>
                                      <a:rPr lang="en-US" sz="900">
                                        <a:effectLst/>
                                      </a:rPr>
                                      <m:t>(</m:t>
                                    </m:r>
                                    <m:sSup>
                                      <m:sSupPr>
                                        <m:ctrlPr>
                                          <a:rPr lang="en-US" sz="900">
                                            <a:effectLst/>
                                          </a:rPr>
                                        </m:ctrlPr>
                                      </m:sSupPr>
                                      <m:e>
                                        <m:r>
                                          <a:rPr lang="en-US" sz="900">
                                            <a:effectLst/>
                                          </a:rPr>
                                          <m:t>𝑛</m:t>
                                        </m:r>
                                      </m:e>
                                      <m:sup>
                                        <m:r>
                                          <a:rPr lang="en-US" sz="900">
                                            <a:effectLst/>
                                          </a:rPr>
                                          <m:t>4</m:t>
                                        </m:r>
                                      </m:sup>
                                    </m:sSup>
                                    <m:r>
                                      <a:rPr lang="en-US" sz="900">
                                        <a:effectLst/>
                                      </a:rPr>
                                      <m:t>)   </m:t>
                                    </m:r>
                                  </m:e>
                                  <m:sup>
                                    <m:r>
                                      <a:rPr lang="en-US" sz="900">
                                        <a:effectLst/>
                                      </a:rPr>
                                      <m:t>(</m:t>
                                    </m:r>
                                    <m:r>
                                      <a:rPr lang="en-US" sz="900">
                                        <a:effectLst/>
                                      </a:rPr>
                                      <m:t>4</m:t>
                                    </m:r>
                                    <m:r>
                                      <a:rPr lang="en-US" sz="900">
                                        <a:effectLst/>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431261196"/>
                      </a:ext>
                    </a:extLst>
                  </a:tr>
                  <a:tr h="0">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0">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Choice>
        <mc:Fallback>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598488">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214313">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275000" r="-350735" b="-650000"/>
                          </a:stretch>
                        </a:blipFill>
                      </a:tcPr>
                    </a:tc>
                    <a:tc>
                      <a:txBody>
                        <a:bodyPr/>
                        <a:lstStyle/>
                        <a:p>
                          <a:endParaRPr lang="en-US"/>
                        </a:p>
                      </a:txBody>
                      <a:tcPr marL="68580" marR="68580" marT="0" marB="0">
                        <a:blipFill>
                          <a:blip r:embed="rId3"/>
                          <a:stretch>
                            <a:fillRect l="-189157" t="-275000" r="-187349" b="-650000"/>
                          </a:stretch>
                        </a:blipFill>
                      </a:tcPr>
                    </a:tc>
                    <a:tc>
                      <a:txBody>
                        <a:bodyPr/>
                        <a:lstStyle/>
                        <a:p>
                          <a:endParaRPr lang="en-US"/>
                        </a:p>
                      </a:txBody>
                      <a:tcPr marL="68580" marR="68580" marT="0" marB="0">
                        <a:blipFill>
                          <a:blip r:embed="rId3"/>
                          <a:stretch>
                            <a:fillRect l="-313725" t="-275000" r="-103268" b="-650000"/>
                          </a:stretch>
                        </a:blipFill>
                      </a:tcPr>
                    </a:tc>
                    <a:tc>
                      <a:txBody>
                        <a:bodyPr/>
                        <a:lstStyle/>
                        <a:p>
                          <a:endParaRPr lang="en-US"/>
                        </a:p>
                      </a:txBody>
                      <a:tcPr marL="68580" marR="68580" marT="0" marB="0">
                        <a:blipFill>
                          <a:blip r:embed="rId3"/>
                          <a:stretch>
                            <a:fillRect l="-411039" t="-275000" r="-2597" b="-650000"/>
                          </a:stretch>
                        </a:blipFill>
                      </a:tcPr>
                    </a:tc>
                    <a:extLst>
                      <a:ext uri="{0D108BD9-81ED-4DB2-BD59-A6C34878D82A}">
                        <a16:rowId xmlns:a16="http://schemas.microsoft.com/office/drawing/2014/main" val="1238986068"/>
                      </a:ext>
                    </a:extLst>
                  </a:tr>
                  <a:tr h="598488">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137755" r="-350735" b="-138776"/>
                          </a:stretch>
                        </a:blipFill>
                      </a:tcPr>
                    </a:tc>
                    <a:tc>
                      <a:txBody>
                        <a:bodyPr/>
                        <a:lstStyle/>
                        <a:p>
                          <a:endParaRPr lang="en-US"/>
                        </a:p>
                      </a:txBody>
                      <a:tcPr marL="68580" marR="68580" marT="0" marB="0">
                        <a:blipFill>
                          <a:blip r:embed="rId3"/>
                          <a:stretch>
                            <a:fillRect l="-189157" t="-137755" r="-187349" b="-138776"/>
                          </a:stretch>
                        </a:blipFill>
                      </a:tcPr>
                    </a:tc>
                    <a:tc>
                      <a:txBody>
                        <a:bodyPr/>
                        <a:lstStyle/>
                        <a:p>
                          <a:endParaRPr lang="en-US"/>
                        </a:p>
                      </a:txBody>
                      <a:tcPr marL="68580" marR="68580" marT="0" marB="0">
                        <a:blipFill>
                          <a:blip r:embed="rId3"/>
                          <a:stretch>
                            <a:fillRect l="-313725" t="-137755" r="-103268" b="-138776"/>
                          </a:stretch>
                        </a:blipFill>
                      </a:tcPr>
                    </a:tc>
                    <a:tc>
                      <a:txBody>
                        <a:bodyPr/>
                        <a:lstStyle/>
                        <a:p>
                          <a:endParaRPr lang="en-US"/>
                        </a:p>
                      </a:txBody>
                      <a:tcPr marL="68580" marR="68580" marT="0" marB="0">
                        <a:blipFill>
                          <a:blip r:embed="rId3"/>
                          <a:stretch>
                            <a:fillRect l="-411039" t="-137755" r="-2597" b="-138776"/>
                          </a:stretch>
                        </a:blipFill>
                      </a:tcPr>
                    </a:tc>
                    <a:extLst>
                      <a:ext uri="{0D108BD9-81ED-4DB2-BD59-A6C34878D82A}">
                        <a16:rowId xmlns:a16="http://schemas.microsoft.com/office/drawing/2014/main" val="1185540668"/>
                      </a:ext>
                    </a:extLst>
                  </a:tr>
                  <a:tr h="392748">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358462" r="-350735" b="-109231"/>
                          </a:stretch>
                        </a:blipFill>
                      </a:tcPr>
                    </a:tc>
                    <a:tc>
                      <a:txBody>
                        <a:bodyPr/>
                        <a:lstStyle/>
                        <a:p>
                          <a:endParaRPr lang="en-US"/>
                        </a:p>
                      </a:txBody>
                      <a:tcPr marL="68580" marR="68580" marT="0" marB="0">
                        <a:blipFill>
                          <a:blip r:embed="rId3"/>
                          <a:stretch>
                            <a:fillRect l="-189157" t="-358462" r="-187349" b="-109231"/>
                          </a:stretch>
                        </a:blipFill>
                      </a:tcPr>
                    </a:tc>
                    <a:tc>
                      <a:txBody>
                        <a:bodyPr/>
                        <a:lstStyle/>
                        <a:p>
                          <a:endParaRPr lang="en-US"/>
                        </a:p>
                      </a:txBody>
                      <a:tcPr marL="68580" marR="68580" marT="0" marB="0">
                        <a:blipFill>
                          <a:blip r:embed="rId3"/>
                          <a:stretch>
                            <a:fillRect l="-313725" t="-358462" r="-103268" b="-109231"/>
                          </a:stretch>
                        </a:blipFill>
                      </a:tcPr>
                    </a:tc>
                    <a:tc>
                      <a:txBody>
                        <a:bodyPr/>
                        <a:lstStyle/>
                        <a:p>
                          <a:endParaRPr lang="en-US"/>
                        </a:p>
                      </a:txBody>
                      <a:tcPr marL="68580" marR="68580" marT="0" marB="0">
                        <a:blipFill>
                          <a:blip r:embed="rId3"/>
                          <a:stretch>
                            <a:fillRect l="-411039" t="-358462" r="-2597" b="-109231"/>
                          </a:stretch>
                        </a:blipFill>
                      </a:tcPr>
                    </a:tc>
                    <a:extLst>
                      <a:ext uri="{0D108BD9-81ED-4DB2-BD59-A6C34878D82A}">
                        <a16:rowId xmlns:a16="http://schemas.microsoft.com/office/drawing/2014/main" val="3431261196"/>
                      </a:ext>
                    </a:extLst>
                  </a:tr>
                  <a:tr h="187008">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187008">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Fallback>
      </mc:AlternateContent>
      <p:sp>
        <p:nvSpPr>
          <p:cNvPr id="3" name="Rectangle 2">
            <a:extLst>
              <a:ext uri="{FF2B5EF4-FFF2-40B4-BE49-F238E27FC236}">
                <a16:creationId xmlns:a16="http://schemas.microsoft.com/office/drawing/2014/main" id="{95563C63-8F7F-4D3C-A4F5-4D3AFD57E574}"/>
              </a:ext>
            </a:extLst>
          </p:cNvPr>
          <p:cNvSpPr/>
          <p:nvPr/>
        </p:nvSpPr>
        <p:spPr>
          <a:xfrm>
            <a:off x="6980391" y="4464500"/>
            <a:ext cx="5213131" cy="1284006"/>
          </a:xfrm>
          <a:prstGeom prst="rect">
            <a:avLst/>
          </a:prstGeom>
        </p:spPr>
        <p:txBody>
          <a:bodyPr wrap="square">
            <a:spAutoFit/>
          </a:bodyPr>
          <a:lstStyle/>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1 - Exact for Piecewise constant representation of the image.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2 -  Exact for representing the image as smoothed trigonometric Interpolation of a sample pixel value.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3  - Relatively Coarse interpolation.</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4 - 2D image / 3D image.</a:t>
            </a:r>
            <a:endParaRPr lang="en-US" sz="105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7" name="תמונה 1865">
            <a:extLst>
              <a:ext uri="{FF2B5EF4-FFF2-40B4-BE49-F238E27FC236}">
                <a16:creationId xmlns:a16="http://schemas.microsoft.com/office/drawing/2014/main" id="{8E997AE3-3E70-4D7E-8551-6BD0412FD27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4357" y="963314"/>
            <a:ext cx="1603830" cy="1723046"/>
          </a:xfrm>
          <a:prstGeom prst="rect">
            <a:avLst/>
          </a:prstGeom>
          <a:noFill/>
          <a:ln>
            <a:noFill/>
          </a:ln>
        </p:spPr>
      </p:pic>
      <p:pic>
        <p:nvPicPr>
          <p:cNvPr id="8" name="Picture 7">
            <a:extLst>
              <a:ext uri="{FF2B5EF4-FFF2-40B4-BE49-F238E27FC236}">
                <a16:creationId xmlns:a16="http://schemas.microsoft.com/office/drawing/2014/main" id="{3B24BA28-F20E-4381-8BC3-E5214B307EB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429533" y="4949976"/>
            <a:ext cx="1754106" cy="1862207"/>
          </a:xfrm>
          <a:prstGeom prst="rect">
            <a:avLst/>
          </a:prstGeom>
        </p:spPr>
      </p:pic>
      <p:pic>
        <p:nvPicPr>
          <p:cNvPr id="9" name="Picture 8">
            <a:extLst>
              <a:ext uri="{FF2B5EF4-FFF2-40B4-BE49-F238E27FC236}">
                <a16:creationId xmlns:a16="http://schemas.microsoft.com/office/drawing/2014/main" id="{E4BE00A6-3397-49E3-9544-BEEC37B6F2BA}"/>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490677" y="3383457"/>
            <a:ext cx="1631819" cy="1723046"/>
          </a:xfrm>
          <a:prstGeom prst="rect">
            <a:avLst/>
          </a:prstGeom>
        </p:spPr>
      </p:pic>
      <p:pic>
        <p:nvPicPr>
          <p:cNvPr id="11" name="Picture 10">
            <a:extLst>
              <a:ext uri="{FF2B5EF4-FFF2-40B4-BE49-F238E27FC236}">
                <a16:creationId xmlns:a16="http://schemas.microsoft.com/office/drawing/2014/main" id="{0462B98D-E267-4BA6-871E-9E5E10300E7F}"/>
              </a:ext>
            </a:extLst>
          </p:cNvPr>
          <p:cNvPicPr/>
          <p:nvPr/>
        </p:nvPicPr>
        <p:blipFill>
          <a:blip r:embed="rId7">
            <a:extLst>
              <a:ext uri="{28A0092B-C50C-407E-A947-70E740481C1C}">
                <a14:useLocalDpi xmlns:a14="http://schemas.microsoft.com/office/drawing/2010/main" val="0"/>
              </a:ext>
            </a:extLst>
          </a:blip>
          <a:stretch>
            <a:fillRect/>
          </a:stretch>
        </p:blipFill>
        <p:spPr>
          <a:xfrm>
            <a:off x="629938" y="3635220"/>
            <a:ext cx="3436911" cy="2687320"/>
          </a:xfrm>
          <a:prstGeom prst="rect">
            <a:avLst/>
          </a:prstGeom>
        </p:spPr>
      </p:pic>
      <p:pic>
        <p:nvPicPr>
          <p:cNvPr id="12" name="Picture 11">
            <a:extLst>
              <a:ext uri="{FF2B5EF4-FFF2-40B4-BE49-F238E27FC236}">
                <a16:creationId xmlns:a16="http://schemas.microsoft.com/office/drawing/2014/main" id="{0B61E56C-3D07-4032-B762-C2DC62E56692}"/>
              </a:ext>
            </a:extLst>
          </p:cNvPr>
          <p:cNvPicPr/>
          <p:nvPr/>
        </p:nvPicPr>
        <p:blipFill>
          <a:blip r:embed="rId8">
            <a:extLst>
              <a:ext uri="{28A0092B-C50C-407E-A947-70E740481C1C}">
                <a14:useLocalDpi xmlns:a14="http://schemas.microsoft.com/office/drawing/2010/main" val="0"/>
              </a:ext>
            </a:extLst>
          </a:blip>
          <a:stretch>
            <a:fillRect/>
          </a:stretch>
        </p:blipFill>
        <p:spPr>
          <a:xfrm>
            <a:off x="770125" y="736636"/>
            <a:ext cx="3163639" cy="2667334"/>
          </a:xfrm>
          <a:prstGeom prst="rect">
            <a:avLst/>
          </a:prstGeom>
        </p:spPr>
      </p:pic>
      <p:sp>
        <p:nvSpPr>
          <p:cNvPr id="13" name="Text Box 2">
            <a:extLst>
              <a:ext uri="{FF2B5EF4-FFF2-40B4-BE49-F238E27FC236}">
                <a16:creationId xmlns:a16="http://schemas.microsoft.com/office/drawing/2014/main" id="{01B1B028-4693-457F-B6E3-4369E40F1E4A}"/>
              </a:ext>
            </a:extLst>
          </p:cNvPr>
          <p:cNvSpPr txBox="1">
            <a:spLocks noChangeArrowheads="1"/>
          </p:cNvSpPr>
          <p:nvPr/>
        </p:nvSpPr>
        <p:spPr bwMode="auto">
          <a:xfrm>
            <a:off x="633488" y="647527"/>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a:effectLst/>
                <a:latin typeface="David" panose="020E0502060401010101" pitchFamily="34" charset="-79"/>
                <a:ea typeface="Times New Roman" panose="02020603050405020304" pitchFamily="18" charset="0"/>
                <a:cs typeface="David" panose="020E0502060401010101" pitchFamily="34" charset="-79"/>
              </a:rPr>
              <a:t>t (sec)</a:t>
            </a:r>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4" name="Text Box 2">
            <a:extLst>
              <a:ext uri="{FF2B5EF4-FFF2-40B4-BE49-F238E27FC236}">
                <a16:creationId xmlns:a16="http://schemas.microsoft.com/office/drawing/2014/main" id="{A5F54C70-AA68-42F9-BF78-2A10ED2CD1A0}"/>
              </a:ext>
            </a:extLst>
          </p:cNvPr>
          <p:cNvSpPr txBox="1">
            <a:spLocks noChangeArrowheads="1"/>
          </p:cNvSpPr>
          <p:nvPr/>
        </p:nvSpPr>
        <p:spPr bwMode="auto">
          <a:xfrm>
            <a:off x="436731" y="3559439"/>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effectLst/>
                <a:latin typeface="David" panose="020E0502060401010101" pitchFamily="34" charset="-79"/>
                <a:ea typeface="Times New Roman" panose="02020603050405020304" pitchFamily="18" charset="0"/>
                <a:cs typeface="David" panose="020E0502060401010101" pitchFamily="34" charset="-79"/>
              </a:rPr>
              <a:t>t (sec)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5" name="Text Box 2">
            <a:extLst>
              <a:ext uri="{FF2B5EF4-FFF2-40B4-BE49-F238E27FC236}">
                <a16:creationId xmlns:a16="http://schemas.microsoft.com/office/drawing/2014/main" id="{A0D23A3F-2C76-4C5D-AAEE-763DE4CEB870}"/>
              </a:ext>
            </a:extLst>
          </p:cNvPr>
          <p:cNvSpPr txBox="1">
            <a:spLocks noChangeArrowheads="1"/>
          </p:cNvSpPr>
          <p:nvPr/>
        </p:nvSpPr>
        <p:spPr bwMode="auto">
          <a:xfrm>
            <a:off x="1860959" y="3232256"/>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6" name="Text Box 2">
            <a:extLst>
              <a:ext uri="{FF2B5EF4-FFF2-40B4-BE49-F238E27FC236}">
                <a16:creationId xmlns:a16="http://schemas.microsoft.com/office/drawing/2014/main" id="{B6670D7B-2EB9-44C1-A8C1-8A50093D0B12}"/>
              </a:ext>
            </a:extLst>
          </p:cNvPr>
          <p:cNvSpPr txBox="1">
            <a:spLocks noChangeArrowheads="1"/>
          </p:cNvSpPr>
          <p:nvPr/>
        </p:nvSpPr>
        <p:spPr bwMode="auto">
          <a:xfrm>
            <a:off x="1860959" y="6219645"/>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cxnSp>
        <p:nvCxnSpPr>
          <p:cNvPr id="17" name="Straight Connector 16">
            <a:extLst>
              <a:ext uri="{FF2B5EF4-FFF2-40B4-BE49-F238E27FC236}">
                <a16:creationId xmlns:a16="http://schemas.microsoft.com/office/drawing/2014/main" id="{F751AD6D-DC94-46A0-85FC-E4C0D5B60393}"/>
              </a:ext>
            </a:extLst>
          </p:cNvPr>
          <p:cNvCxnSpPr/>
          <p:nvPr/>
        </p:nvCxnSpPr>
        <p:spPr>
          <a:xfrm>
            <a:off x="154638" y="3450040"/>
            <a:ext cx="657198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9980F92-E8A3-4F5A-9E6E-A5A4EC45DD1D}"/>
              </a:ext>
            </a:extLst>
          </p:cNvPr>
          <p:cNvSpPr txBox="1"/>
          <p:nvPr/>
        </p:nvSpPr>
        <p:spPr>
          <a:xfrm>
            <a:off x="211295" y="1723697"/>
            <a:ext cx="593739" cy="369332"/>
          </a:xfrm>
          <a:prstGeom prst="rect">
            <a:avLst/>
          </a:prstGeom>
          <a:noFill/>
        </p:spPr>
        <p:txBody>
          <a:bodyPr wrap="square" rtlCol="0">
            <a:spAutoFit/>
          </a:bodyPr>
          <a:lstStyle/>
          <a:p>
            <a:r>
              <a:rPr lang="en-US" b="1" dirty="0"/>
              <a:t>2D</a:t>
            </a:r>
          </a:p>
        </p:txBody>
      </p:sp>
      <p:sp>
        <p:nvSpPr>
          <p:cNvPr id="19" name="TextBox 18">
            <a:extLst>
              <a:ext uri="{FF2B5EF4-FFF2-40B4-BE49-F238E27FC236}">
                <a16:creationId xmlns:a16="http://schemas.microsoft.com/office/drawing/2014/main" id="{263720C6-2916-4B81-97F7-F658A7416BAC}"/>
              </a:ext>
            </a:extLst>
          </p:cNvPr>
          <p:cNvSpPr txBox="1"/>
          <p:nvPr/>
        </p:nvSpPr>
        <p:spPr>
          <a:xfrm>
            <a:off x="257871" y="4706825"/>
            <a:ext cx="593739" cy="369332"/>
          </a:xfrm>
          <a:prstGeom prst="rect">
            <a:avLst/>
          </a:prstGeom>
          <a:noFill/>
        </p:spPr>
        <p:txBody>
          <a:bodyPr wrap="square" rtlCol="0">
            <a:spAutoFit/>
          </a:bodyPr>
          <a:lstStyle/>
          <a:p>
            <a:r>
              <a:rPr lang="en-US" b="1" dirty="0"/>
              <a:t>3D</a:t>
            </a:r>
          </a:p>
        </p:txBody>
      </p:sp>
    </p:spTree>
    <p:extLst>
      <p:ext uri="{BB962C8B-B14F-4D97-AF65-F5344CB8AC3E}">
        <p14:creationId xmlns:p14="http://schemas.microsoft.com/office/powerpoint/2010/main" val="120224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Presentation Outline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Motivation </a:t>
            </a:r>
          </a:p>
          <a:p>
            <a:r>
              <a:rPr lang="en-US" altLang="en-US" dirty="0"/>
              <a:t>Objectives</a:t>
            </a:r>
          </a:p>
          <a:p>
            <a:r>
              <a:rPr lang="en-US" altLang="en-US" dirty="0"/>
              <a:t>Background</a:t>
            </a:r>
          </a:p>
          <a:p>
            <a:r>
              <a:rPr lang="en-US" altLang="en-US" dirty="0"/>
              <a:t>SHAS vs other X-ray approaches</a:t>
            </a:r>
          </a:p>
          <a:p>
            <a:r>
              <a:rPr lang="en-US" altLang="en-US" dirty="0"/>
              <a:t>Dynamic SHAS</a:t>
            </a:r>
          </a:p>
          <a:p>
            <a:r>
              <a:rPr lang="en-US" altLang="en-US" dirty="0"/>
              <a:t>Dim Target tracking application</a:t>
            </a:r>
          </a:p>
          <a:p>
            <a:r>
              <a:rPr lang="en-US" altLang="en-US" dirty="0"/>
              <a:t>Experiments methodology</a:t>
            </a:r>
          </a:p>
          <a:p>
            <a:r>
              <a:rPr lang="en-US" altLang="en-US" dirty="0"/>
              <a:t>Results </a:t>
            </a:r>
          </a:p>
        </p:txBody>
      </p:sp>
    </p:spTree>
    <p:extLst>
      <p:ext uri="{BB962C8B-B14F-4D97-AF65-F5344CB8AC3E}">
        <p14:creationId xmlns:p14="http://schemas.microsoft.com/office/powerpoint/2010/main" val="548787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Dim Target Detection </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601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buFontTx/>
              <a:buChar char="•"/>
            </a:pPr>
            <a:r>
              <a:rPr lang="en-US" altLang="en-US" sz="2800" dirty="0">
                <a:solidFill>
                  <a:schemeClr val="tx1"/>
                </a:solidFill>
              </a:rPr>
              <a:t>Infrared Images</a:t>
            </a:r>
          </a:p>
          <a:p>
            <a:pPr>
              <a:buFontTx/>
              <a:buChar char="•"/>
            </a:pPr>
            <a:r>
              <a:rPr lang="en-US" altLang="en-US" sz="2800" dirty="0">
                <a:solidFill>
                  <a:schemeClr val="tx1"/>
                </a:solidFill>
              </a:rPr>
              <a:t> Point Target</a:t>
            </a:r>
          </a:p>
          <a:p>
            <a:pPr>
              <a:buFontTx/>
              <a:buChar char="•"/>
            </a:pPr>
            <a:r>
              <a:rPr lang="en-US" altLang="en-US" sz="2800" dirty="0">
                <a:solidFill>
                  <a:schemeClr val="tx1"/>
                </a:solidFill>
              </a:rPr>
              <a:t> Noise, Background </a:t>
            </a:r>
          </a:p>
          <a:p>
            <a:pPr>
              <a:buFontTx/>
              <a:buChar char="•"/>
            </a:pPr>
            <a:r>
              <a:rPr lang="en-US" altLang="en-US" sz="2800" dirty="0">
                <a:solidFill>
                  <a:schemeClr val="tx1"/>
                </a:solidFill>
              </a:rPr>
              <a:t> Presumptions on Target Motion</a:t>
            </a:r>
          </a:p>
          <a:p>
            <a:pPr>
              <a:buFontTx/>
              <a:buChar char="•"/>
            </a:pPr>
            <a:r>
              <a:rPr lang="en-US" altLang="en-US" sz="2800" dirty="0">
                <a:solidFill>
                  <a:schemeClr val="tx1"/>
                </a:solidFill>
              </a:rPr>
              <a:t> In Space-Time Coordinates target trace can be seen as filament</a:t>
            </a:r>
          </a:p>
          <a:p>
            <a:pPr algn="ctr"/>
            <a:endParaRPr lang="en-US" sz="1800" dirty="0"/>
          </a:p>
          <a:p>
            <a:pPr algn="ctr"/>
            <a:endParaRPr lang="en-US" sz="1800" dirty="0"/>
          </a:p>
        </p:txBody>
      </p:sp>
      <p:grpSp>
        <p:nvGrpSpPr>
          <p:cNvPr id="6" name="Group 5">
            <a:extLst>
              <a:ext uri="{FF2B5EF4-FFF2-40B4-BE49-F238E27FC236}">
                <a16:creationId xmlns:a16="http://schemas.microsoft.com/office/drawing/2014/main" id="{158A384B-3DE7-4BD3-AFA2-79BC3100AE24}"/>
              </a:ext>
            </a:extLst>
          </p:cNvPr>
          <p:cNvGrpSpPr>
            <a:grpSpLocks/>
          </p:cNvGrpSpPr>
          <p:nvPr/>
        </p:nvGrpSpPr>
        <p:grpSpPr bwMode="auto">
          <a:xfrm>
            <a:off x="2886892" y="4715690"/>
            <a:ext cx="3117668" cy="1933303"/>
            <a:chOff x="1610" y="2568"/>
            <a:chExt cx="1497" cy="1588"/>
          </a:xfrm>
        </p:grpSpPr>
        <p:sp>
          <p:nvSpPr>
            <p:cNvPr id="7" name="Line 14">
              <a:extLst>
                <a:ext uri="{FF2B5EF4-FFF2-40B4-BE49-F238E27FC236}">
                  <a16:creationId xmlns:a16="http://schemas.microsoft.com/office/drawing/2014/main" id="{7CA96D85-BB3D-414A-B07A-4B230FDF1A37}"/>
                </a:ext>
              </a:extLst>
            </p:cNvPr>
            <p:cNvSpPr>
              <a:spLocks noChangeShapeType="1"/>
            </p:cNvSpPr>
            <p:nvPr/>
          </p:nvSpPr>
          <p:spPr bwMode="auto">
            <a:xfrm flipV="1">
              <a:off x="1837" y="2568"/>
              <a:ext cx="0" cy="113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8" name="Line 15">
              <a:extLst>
                <a:ext uri="{FF2B5EF4-FFF2-40B4-BE49-F238E27FC236}">
                  <a16:creationId xmlns:a16="http://schemas.microsoft.com/office/drawing/2014/main" id="{71A7550A-691E-4F64-BE48-A91D5FBDE881}"/>
                </a:ext>
              </a:extLst>
            </p:cNvPr>
            <p:cNvSpPr>
              <a:spLocks noChangeShapeType="1"/>
            </p:cNvSpPr>
            <p:nvPr/>
          </p:nvSpPr>
          <p:spPr bwMode="auto">
            <a:xfrm>
              <a:off x="1837" y="3702"/>
              <a:ext cx="127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9" name="Line 16">
              <a:extLst>
                <a:ext uri="{FF2B5EF4-FFF2-40B4-BE49-F238E27FC236}">
                  <a16:creationId xmlns:a16="http://schemas.microsoft.com/office/drawing/2014/main" id="{C2BACE4F-E43E-43FA-AEB5-4758261ABB8B}"/>
                </a:ext>
              </a:extLst>
            </p:cNvPr>
            <p:cNvSpPr>
              <a:spLocks noChangeShapeType="1"/>
            </p:cNvSpPr>
            <p:nvPr/>
          </p:nvSpPr>
          <p:spPr bwMode="auto">
            <a:xfrm>
              <a:off x="1837" y="3702"/>
              <a:ext cx="635" cy="40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1" name="Text Box 17">
              <a:extLst>
                <a:ext uri="{FF2B5EF4-FFF2-40B4-BE49-F238E27FC236}">
                  <a16:creationId xmlns:a16="http://schemas.microsoft.com/office/drawing/2014/main" id="{9B270F17-59D5-455E-8B66-204922050136}"/>
                </a:ext>
              </a:extLst>
            </p:cNvPr>
            <p:cNvSpPr txBox="1">
              <a:spLocks noChangeArrowheads="1"/>
            </p:cNvSpPr>
            <p:nvPr/>
          </p:nvSpPr>
          <p:spPr bwMode="auto">
            <a:xfrm>
              <a:off x="1610" y="2568"/>
              <a:ext cx="36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b="1"/>
                <a:t>Y</a:t>
              </a:r>
            </a:p>
          </p:txBody>
        </p:sp>
        <p:sp>
          <p:nvSpPr>
            <p:cNvPr id="12" name="Text Box 18">
              <a:extLst>
                <a:ext uri="{FF2B5EF4-FFF2-40B4-BE49-F238E27FC236}">
                  <a16:creationId xmlns:a16="http://schemas.microsoft.com/office/drawing/2014/main" id="{2238C1CA-1150-4D05-AD8E-6F71B7A52BA2}"/>
                </a:ext>
              </a:extLst>
            </p:cNvPr>
            <p:cNvSpPr txBox="1">
              <a:spLocks noChangeArrowheads="1"/>
            </p:cNvSpPr>
            <p:nvPr/>
          </p:nvSpPr>
          <p:spPr bwMode="auto">
            <a:xfrm>
              <a:off x="2063" y="3925"/>
              <a:ext cx="36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b="1"/>
                <a:t>T</a:t>
              </a:r>
            </a:p>
          </p:txBody>
        </p:sp>
      </p:grpSp>
      <p:grpSp>
        <p:nvGrpSpPr>
          <p:cNvPr id="13" name="Group 12">
            <a:extLst>
              <a:ext uri="{FF2B5EF4-FFF2-40B4-BE49-F238E27FC236}">
                <a16:creationId xmlns:a16="http://schemas.microsoft.com/office/drawing/2014/main" id="{4C7AED07-B1BB-4B2F-B24F-7912689E79C4}"/>
              </a:ext>
            </a:extLst>
          </p:cNvPr>
          <p:cNvGrpSpPr>
            <a:grpSpLocks/>
          </p:cNvGrpSpPr>
          <p:nvPr/>
        </p:nvGrpSpPr>
        <p:grpSpPr bwMode="auto">
          <a:xfrm>
            <a:off x="7427457" y="4552950"/>
            <a:ext cx="2809797" cy="2305050"/>
            <a:chOff x="2293" y="845"/>
            <a:chExt cx="1861" cy="1497"/>
          </a:xfrm>
        </p:grpSpPr>
        <p:grpSp>
          <p:nvGrpSpPr>
            <p:cNvPr id="14" name="Group 13">
              <a:extLst>
                <a:ext uri="{FF2B5EF4-FFF2-40B4-BE49-F238E27FC236}">
                  <a16:creationId xmlns:a16="http://schemas.microsoft.com/office/drawing/2014/main" id="{A7081B25-954F-4F9E-8E9B-1D0664DD5D1C}"/>
                </a:ext>
              </a:extLst>
            </p:cNvPr>
            <p:cNvGrpSpPr>
              <a:grpSpLocks/>
            </p:cNvGrpSpPr>
            <p:nvPr/>
          </p:nvGrpSpPr>
          <p:grpSpPr bwMode="auto">
            <a:xfrm>
              <a:off x="2293" y="845"/>
              <a:ext cx="1861" cy="1497"/>
              <a:chOff x="2789" y="799"/>
              <a:chExt cx="2252" cy="1850"/>
            </a:xfrm>
          </p:grpSpPr>
          <p:pic>
            <p:nvPicPr>
              <p:cNvPr id="16" name="Picture 15">
                <a:extLst>
                  <a:ext uri="{FF2B5EF4-FFF2-40B4-BE49-F238E27FC236}">
                    <a16:creationId xmlns:a16="http://schemas.microsoft.com/office/drawing/2014/main" id="{46222F8A-C253-4E1C-BE3E-317DFF7A5B1E}"/>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2789" y="799"/>
                <a:ext cx="1806" cy="1377"/>
              </a:xfrm>
              <a:prstGeom prst="rect">
                <a:avLst/>
              </a:prstGeom>
              <a:noFill/>
              <a:ln w="12700" cmpd="sng">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 name="Picture 16">
                <a:extLst>
                  <a:ext uri="{FF2B5EF4-FFF2-40B4-BE49-F238E27FC236}">
                    <a16:creationId xmlns:a16="http://schemas.microsoft.com/office/drawing/2014/main" id="{40A51E28-D454-45EC-8067-E72436EA7CBF}"/>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2871" y="862"/>
                <a:ext cx="1807" cy="1378"/>
              </a:xfrm>
              <a:prstGeom prst="rect">
                <a:avLst/>
              </a:prstGeom>
              <a:noFill/>
              <a:ln w="12700" cmpd="sng">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Picture 17">
                <a:extLst>
                  <a:ext uri="{FF2B5EF4-FFF2-40B4-BE49-F238E27FC236}">
                    <a16:creationId xmlns:a16="http://schemas.microsoft.com/office/drawing/2014/main" id="{3941CB0C-610C-4A7C-8AAA-CDE6A1C2CA54}"/>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2962" y="953"/>
                <a:ext cx="1807" cy="1378"/>
              </a:xfrm>
              <a:prstGeom prst="rect">
                <a:avLst/>
              </a:prstGeom>
              <a:noFill/>
              <a:ln w="9525" cmpd="sng">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 name="Picture 18">
                <a:extLst>
                  <a:ext uri="{FF2B5EF4-FFF2-40B4-BE49-F238E27FC236}">
                    <a16:creationId xmlns:a16="http://schemas.microsoft.com/office/drawing/2014/main" id="{7E96B644-BD77-4C1F-928B-33D2A662002A}"/>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3061" y="1044"/>
                <a:ext cx="1806" cy="137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589D521-4BF8-4174-B4B6-C229CFBED407}"/>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3143" y="1163"/>
                <a:ext cx="1807" cy="137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1" name="Picture 20">
                <a:hlinkClick r:id="rId4" action="ppaction://hlinkfile"/>
                <a:extLst>
                  <a:ext uri="{FF2B5EF4-FFF2-40B4-BE49-F238E27FC236}">
                    <a16:creationId xmlns:a16="http://schemas.microsoft.com/office/drawing/2014/main" id="{F5735D33-B90A-4AFB-9D5F-AA6D67DBD251}"/>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3234" y="1271"/>
                <a:ext cx="1807" cy="137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15" name="Rectangle 14">
              <a:hlinkClick r:id="rId5" action="ppaction://hlinkfile"/>
              <a:extLst>
                <a:ext uri="{FF2B5EF4-FFF2-40B4-BE49-F238E27FC236}">
                  <a16:creationId xmlns:a16="http://schemas.microsoft.com/office/drawing/2014/main" id="{3D1F46A6-829D-4AA5-BE41-BC21EB68A6A5}"/>
                </a:ext>
              </a:extLst>
            </p:cNvPr>
            <p:cNvSpPr>
              <a:spLocks noChangeArrowheads="1"/>
            </p:cNvSpPr>
            <p:nvPr/>
          </p:nvSpPr>
          <p:spPr bwMode="auto">
            <a:xfrm>
              <a:off x="2653" y="1207"/>
              <a:ext cx="1497" cy="113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grpSp>
    </p:spTree>
    <p:extLst>
      <p:ext uri="{BB962C8B-B14F-4D97-AF65-F5344CB8AC3E}">
        <p14:creationId xmlns:p14="http://schemas.microsoft.com/office/powerpoint/2010/main" val="1725496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584D77F-67D3-4EC3-A27F-6A791F659B13}"/>
              </a:ext>
            </a:extLst>
          </p:cNvPr>
          <p:cNvSpPr>
            <a:spLocks noGrp="1" noChangeArrowheads="1"/>
          </p:cNvSpPr>
          <p:nvPr>
            <p:ph type="title"/>
          </p:nvPr>
        </p:nvSpPr>
        <p:spPr>
          <a:xfrm>
            <a:off x="1258261" y="-64817"/>
            <a:ext cx="11029616" cy="1188720"/>
          </a:xfrm>
        </p:spPr>
        <p:txBody>
          <a:bodyPr/>
          <a:lstStyle/>
          <a:p>
            <a:pPr eaLnBrk="1" hangingPunct="1"/>
            <a:r>
              <a:rPr lang="en-US" altLang="en-US" sz="3800" dirty="0"/>
              <a:t>Multiframe Dim Target Detection (MFD)</a:t>
            </a:r>
          </a:p>
        </p:txBody>
      </p:sp>
      <p:sp>
        <p:nvSpPr>
          <p:cNvPr id="19459" name="Rectangle 3">
            <a:extLst>
              <a:ext uri="{FF2B5EF4-FFF2-40B4-BE49-F238E27FC236}">
                <a16:creationId xmlns:a16="http://schemas.microsoft.com/office/drawing/2014/main" id="{1740C187-25AB-4E1C-97AE-2FA142204E7B}"/>
              </a:ext>
            </a:extLst>
          </p:cNvPr>
          <p:cNvSpPr>
            <a:spLocks noGrp="1" noChangeArrowheads="1"/>
          </p:cNvSpPr>
          <p:nvPr>
            <p:ph type="body" idx="1"/>
          </p:nvPr>
        </p:nvSpPr>
        <p:spPr>
          <a:xfrm>
            <a:off x="1847850" y="2492375"/>
            <a:ext cx="8229600" cy="3925888"/>
          </a:xfrm>
        </p:spPr>
        <p:txBody>
          <a:bodyPr>
            <a:normAutofit lnSpcReduction="10000"/>
          </a:bodyPr>
          <a:lstStyle/>
          <a:p>
            <a:pPr algn="l" rtl="0" eaLnBrk="1" hangingPunct="1">
              <a:lnSpc>
                <a:spcPct val="90000"/>
              </a:lnSpc>
            </a:pPr>
            <a:r>
              <a:rPr lang="en-US" altLang="en-US" sz="2200"/>
              <a:t>Detection of man-made dim moving targets by imaging sensors and the estimation of their trajectories </a:t>
            </a:r>
            <a:br>
              <a:rPr lang="en-US" altLang="en-US" sz="2200"/>
            </a:br>
            <a:endParaRPr lang="en-US" altLang="en-US" sz="2200"/>
          </a:p>
          <a:p>
            <a:pPr algn="l" rtl="0" eaLnBrk="1" hangingPunct="1">
              <a:lnSpc>
                <a:spcPct val="90000"/>
              </a:lnSpc>
            </a:pPr>
            <a:r>
              <a:rPr lang="en-US" altLang="en-US" sz="2200"/>
              <a:t>A point target, which can affect up to four pixels in each frame </a:t>
            </a:r>
            <a:br>
              <a:rPr lang="en-US" altLang="en-US" sz="2200"/>
            </a:br>
            <a:endParaRPr lang="en-US" altLang="en-US" sz="2200"/>
          </a:p>
          <a:p>
            <a:pPr algn="l" rtl="0" eaLnBrk="1" hangingPunct="1">
              <a:lnSpc>
                <a:spcPct val="90000"/>
              </a:lnSpc>
            </a:pPr>
            <a:r>
              <a:rPr lang="en-US" altLang="en-US" sz="2200"/>
              <a:t>Low SNR (barely seen by naked eye)</a:t>
            </a:r>
            <a:br>
              <a:rPr lang="en-US" altLang="en-US" sz="2200"/>
            </a:br>
            <a:endParaRPr lang="en-US" altLang="en-US" sz="2200"/>
          </a:p>
          <a:p>
            <a:pPr algn="l" rtl="0" eaLnBrk="1" hangingPunct="1">
              <a:lnSpc>
                <a:spcPct val="90000"/>
              </a:lnSpc>
            </a:pPr>
            <a:r>
              <a:rPr lang="en-US" altLang="en-US" sz="2200"/>
              <a:t>A moving target leaves a signature in the 3D image</a:t>
            </a:r>
            <a:br>
              <a:rPr lang="en-US" altLang="en-US" sz="2200"/>
            </a:br>
            <a:endParaRPr lang="en-US" altLang="en-US" sz="2200"/>
          </a:p>
          <a:p>
            <a:pPr algn="l" rtl="0" eaLnBrk="1" hangingPunct="1">
              <a:lnSpc>
                <a:spcPct val="90000"/>
              </a:lnSpc>
            </a:pPr>
            <a:r>
              <a:rPr lang="en-US" altLang="en-US" sz="2200"/>
              <a:t>Acceleration does not exceed half a picture element per frame. Different kinds of background noise are considered.</a:t>
            </a:r>
          </a:p>
        </p:txBody>
      </p:sp>
      <p:grpSp>
        <p:nvGrpSpPr>
          <p:cNvPr id="19460" name="Group 4">
            <a:extLst>
              <a:ext uri="{FF2B5EF4-FFF2-40B4-BE49-F238E27FC236}">
                <a16:creationId xmlns:a16="http://schemas.microsoft.com/office/drawing/2014/main" id="{061C5322-AAAC-47D7-8D2A-B3EC03072241}"/>
              </a:ext>
            </a:extLst>
          </p:cNvPr>
          <p:cNvGrpSpPr>
            <a:grpSpLocks/>
          </p:cNvGrpSpPr>
          <p:nvPr/>
        </p:nvGrpSpPr>
        <p:grpSpPr bwMode="auto">
          <a:xfrm>
            <a:off x="2351089" y="908050"/>
            <a:ext cx="1728787" cy="1512888"/>
            <a:chOff x="295" y="1344"/>
            <a:chExt cx="1885" cy="1584"/>
          </a:xfrm>
        </p:grpSpPr>
        <p:pic>
          <p:nvPicPr>
            <p:cNvPr id="22538" name="mov.avi">
              <a:hlinkClick r:id="" action="ppaction://media"/>
              <a:extLst>
                <a:ext uri="{FF2B5EF4-FFF2-40B4-BE49-F238E27FC236}">
                  <a16:creationId xmlns:a16="http://schemas.microsoft.com/office/drawing/2014/main" id="{1AD3908B-988B-4940-A374-0BFE228AA519}"/>
                </a:ext>
              </a:extLst>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295" y="1344"/>
              <a:ext cx="1568" cy="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9" name="mov.avi">
              <a:hlinkClick r:id="" action="ppaction://media"/>
              <a:extLst>
                <a:ext uri="{FF2B5EF4-FFF2-40B4-BE49-F238E27FC236}">
                  <a16:creationId xmlns:a16="http://schemas.microsoft.com/office/drawing/2014/main" id="{60B69E38-DC69-4750-97EB-10FA6D9E46A8}"/>
                </a:ext>
              </a:extLst>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476" y="1570"/>
              <a:ext cx="1568" cy="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mov.avi">
              <a:hlinkClick r:id="" action="ppaction://media"/>
              <a:extLst>
                <a:ext uri="{FF2B5EF4-FFF2-40B4-BE49-F238E27FC236}">
                  <a16:creationId xmlns:a16="http://schemas.microsoft.com/office/drawing/2014/main" id="{FD812C97-B02C-41D1-90B4-62209C2D3EE8}"/>
                </a:ext>
              </a:extLst>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612" y="1752"/>
              <a:ext cx="1568" cy="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461" name="AutoShape 8">
            <a:extLst>
              <a:ext uri="{FF2B5EF4-FFF2-40B4-BE49-F238E27FC236}">
                <a16:creationId xmlns:a16="http://schemas.microsoft.com/office/drawing/2014/main" id="{F6CDA7C9-E04F-4EA4-B225-F03FD4442EB2}"/>
              </a:ext>
            </a:extLst>
          </p:cNvPr>
          <p:cNvSpPr>
            <a:spLocks noChangeArrowheads="1"/>
          </p:cNvSpPr>
          <p:nvPr/>
        </p:nvSpPr>
        <p:spPr bwMode="auto">
          <a:xfrm>
            <a:off x="4224338" y="1557339"/>
            <a:ext cx="373062" cy="269875"/>
          </a:xfrm>
          <a:prstGeom prst="rightArrow">
            <a:avLst>
              <a:gd name="adj1" fmla="val 50000"/>
              <a:gd name="adj2" fmla="val 34559"/>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pic>
        <p:nvPicPr>
          <p:cNvPr id="19462" name="Picture 9" descr="MFDT2">
            <a:extLst>
              <a:ext uri="{FF2B5EF4-FFF2-40B4-BE49-F238E27FC236}">
                <a16:creationId xmlns:a16="http://schemas.microsoft.com/office/drawing/2014/main" id="{9CB5F428-22AD-4DEA-BAB5-BA7C8902D0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0174" t="14632" r="9439" b="18527"/>
          <a:stretch>
            <a:fillRect/>
          </a:stretch>
        </p:blipFill>
        <p:spPr bwMode="auto">
          <a:xfrm>
            <a:off x="4727576" y="887413"/>
            <a:ext cx="1584325" cy="160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AutoShape 10">
            <a:extLst>
              <a:ext uri="{FF2B5EF4-FFF2-40B4-BE49-F238E27FC236}">
                <a16:creationId xmlns:a16="http://schemas.microsoft.com/office/drawing/2014/main" id="{77EAE264-9A67-4854-9B18-9E1C782220FF}"/>
              </a:ext>
            </a:extLst>
          </p:cNvPr>
          <p:cNvSpPr>
            <a:spLocks noChangeArrowheads="1"/>
          </p:cNvSpPr>
          <p:nvPr/>
        </p:nvSpPr>
        <p:spPr bwMode="auto">
          <a:xfrm>
            <a:off x="6586538" y="1557339"/>
            <a:ext cx="373062" cy="269875"/>
          </a:xfrm>
          <a:prstGeom prst="rightArrow">
            <a:avLst>
              <a:gd name="adj1" fmla="val 50000"/>
              <a:gd name="adj2" fmla="val 34559"/>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pic>
        <p:nvPicPr>
          <p:cNvPr id="19464" name="Picture 11">
            <a:extLst>
              <a:ext uri="{FF2B5EF4-FFF2-40B4-BE49-F238E27FC236}">
                <a16:creationId xmlns:a16="http://schemas.microsoft.com/office/drawing/2014/main" id="{B40ECD02-60C5-4011-8AB4-5E757A3F3E0F}"/>
              </a:ext>
            </a:extLst>
          </p:cNvPr>
          <p:cNvPicPr>
            <a:picLocks noChangeAspect="1" noChangeArrowheads="1"/>
          </p:cNvPicPr>
          <p:nvPr/>
        </p:nvPicPr>
        <p:blipFill>
          <a:blip r:embed="rId5">
            <a:lum contrast="6000"/>
            <a:extLst>
              <a:ext uri="{28A0092B-C50C-407E-A947-70E740481C1C}">
                <a14:useLocalDpi xmlns:a14="http://schemas.microsoft.com/office/drawing/2010/main" val="0"/>
              </a:ext>
            </a:extLst>
          </a:blip>
          <a:srcRect l="37714" t="31424" r="34219" b="30608"/>
          <a:stretch>
            <a:fillRect/>
          </a:stretch>
        </p:blipFill>
        <p:spPr bwMode="auto">
          <a:xfrm>
            <a:off x="7248525" y="908050"/>
            <a:ext cx="151288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Rectangle 12">
            <a:hlinkClick r:id="rId6" action="ppaction://hlinkfile"/>
            <a:extLst>
              <a:ext uri="{FF2B5EF4-FFF2-40B4-BE49-F238E27FC236}">
                <a16:creationId xmlns:a16="http://schemas.microsoft.com/office/drawing/2014/main" id="{CBC49D0B-06D4-4462-B9E2-9E45E0E8EB26}"/>
              </a:ext>
            </a:extLst>
          </p:cNvPr>
          <p:cNvSpPr>
            <a:spLocks noChangeArrowheads="1"/>
          </p:cNvSpPr>
          <p:nvPr/>
        </p:nvSpPr>
        <p:spPr bwMode="auto">
          <a:xfrm>
            <a:off x="2279651" y="836614"/>
            <a:ext cx="187166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FE35C017-B75F-47AA-8687-EDE49521F1A5}"/>
              </a:ext>
            </a:extLst>
          </p:cNvPr>
          <p:cNvSpPr>
            <a:spLocks noGrp="1" noChangeArrowheads="1"/>
          </p:cNvSpPr>
          <p:nvPr>
            <p:ph type="title"/>
          </p:nvPr>
        </p:nvSpPr>
        <p:spPr>
          <a:xfrm>
            <a:off x="1981200" y="260351"/>
            <a:ext cx="8229600" cy="1368425"/>
          </a:xfrm>
        </p:spPr>
        <p:txBody>
          <a:bodyPr>
            <a:normAutofit fontScale="90000"/>
          </a:bodyPr>
          <a:lstStyle/>
          <a:p>
            <a:pPr algn="ctr" eaLnBrk="1" hangingPunct="1"/>
            <a:r>
              <a:rPr lang="en-US" altLang="en-US" sz="1700"/>
              <a:t>(SHAS)</a:t>
            </a:r>
            <a:br>
              <a:rPr lang="en-US" altLang="en-US" sz="1700"/>
            </a:br>
            <a:r>
              <a:rPr lang="en-US" altLang="en-US" sz="3400"/>
              <a:t>Motivation: Desired X-Ray Transform Algorithm Performance Measures</a:t>
            </a:r>
          </a:p>
        </p:txBody>
      </p:sp>
      <p:sp>
        <p:nvSpPr>
          <p:cNvPr id="27651" name="Text Box 3">
            <a:extLst>
              <a:ext uri="{FF2B5EF4-FFF2-40B4-BE49-F238E27FC236}">
                <a16:creationId xmlns:a16="http://schemas.microsoft.com/office/drawing/2014/main" id="{7F170843-0B0E-478B-8493-AA26B7D3526F}"/>
              </a:ext>
            </a:extLst>
          </p:cNvPr>
          <p:cNvSpPr txBox="1">
            <a:spLocks noChangeArrowheads="1"/>
          </p:cNvSpPr>
          <p:nvPr/>
        </p:nvSpPr>
        <p:spPr bwMode="auto">
          <a:xfrm>
            <a:off x="2278064" y="1989138"/>
            <a:ext cx="7705725" cy="274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Char char="•"/>
            </a:pPr>
            <a:r>
              <a:rPr lang="en-US" altLang="en-US" sz="2800"/>
              <a:t> Accuracy </a:t>
            </a:r>
            <a:r>
              <a:rPr lang="en-US" altLang="en-US" sz="2000" b="1"/>
              <a:t>(</a:t>
            </a:r>
            <a:r>
              <a:rPr lang="en-US" altLang="en-US" sz="2000"/>
              <a:t>with respect to Direct Evaluation and piecewise constant interpolation of digital image</a:t>
            </a:r>
            <a:r>
              <a:rPr lang="en-US" altLang="en-US" sz="2000" b="1"/>
              <a:t>)</a:t>
            </a:r>
          </a:p>
          <a:p>
            <a:pPr algn="l" rtl="0" eaLnBrk="1" hangingPunct="1">
              <a:spcBef>
                <a:spcPct val="50000"/>
              </a:spcBef>
              <a:buClrTx/>
              <a:buSzTx/>
              <a:buFontTx/>
              <a:buChar char="•"/>
            </a:pPr>
            <a:r>
              <a:rPr lang="en-US" altLang="en-US" sz="2800"/>
              <a:t> Speed </a:t>
            </a:r>
            <a:endParaRPr lang="en-US" altLang="en-US" sz="2000"/>
          </a:p>
          <a:p>
            <a:pPr algn="l" rtl="0" eaLnBrk="1" hangingPunct="1">
              <a:spcBef>
                <a:spcPct val="50000"/>
              </a:spcBef>
              <a:buClrTx/>
              <a:buSzTx/>
              <a:buFontTx/>
              <a:buChar char="•"/>
            </a:pPr>
            <a:r>
              <a:rPr lang="en-US" altLang="en-US" sz="2800"/>
              <a:t> Memory access </a:t>
            </a:r>
            <a:r>
              <a:rPr lang="en-US" altLang="en-US" sz="2000"/>
              <a:t>(Sequential/non-sequential )</a:t>
            </a:r>
          </a:p>
          <a:p>
            <a:pPr algn="l" rtl="0" eaLnBrk="1" hangingPunct="1">
              <a:spcBef>
                <a:spcPct val="50000"/>
              </a:spcBef>
              <a:buClrTx/>
              <a:buSzTx/>
              <a:buFontTx/>
              <a:buChar char="•"/>
            </a:pPr>
            <a:r>
              <a:rPr lang="en-US" altLang="en-US" sz="2800"/>
              <a:t> Flexibility of line sets definition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71D6EA48-43F4-4892-B09B-7DFA57E0FF33}"/>
              </a:ext>
            </a:extLst>
          </p:cNvPr>
          <p:cNvSpPr>
            <a:spLocks noGrp="1" noChangeArrowheads="1"/>
          </p:cNvSpPr>
          <p:nvPr>
            <p:ph type="title"/>
          </p:nvPr>
        </p:nvSpPr>
        <p:spPr>
          <a:xfrm>
            <a:off x="1981200" y="188914"/>
            <a:ext cx="8229600" cy="1100137"/>
          </a:xfrm>
        </p:spPr>
        <p:txBody>
          <a:bodyPr/>
          <a:lstStyle/>
          <a:p>
            <a:pPr algn="ctr" eaLnBrk="1" hangingPunct="1"/>
            <a:r>
              <a:rPr lang="en-US" altLang="en-US" sz="1700"/>
              <a:t>(Algorithm)</a:t>
            </a:r>
            <a:br>
              <a:rPr lang="en-US" altLang="en-US"/>
            </a:br>
            <a:r>
              <a:rPr lang="en-US" altLang="en-US" sz="3400"/>
              <a:t>SHAS Algorithm Properties</a:t>
            </a:r>
          </a:p>
        </p:txBody>
      </p:sp>
      <p:sp>
        <p:nvSpPr>
          <p:cNvPr id="29699" name="Text Box 3">
            <a:extLst>
              <a:ext uri="{FF2B5EF4-FFF2-40B4-BE49-F238E27FC236}">
                <a16:creationId xmlns:a16="http://schemas.microsoft.com/office/drawing/2014/main" id="{9CA63643-5825-4B29-A2C9-427844F47B82}"/>
              </a:ext>
            </a:extLst>
          </p:cNvPr>
          <p:cNvSpPr txBox="1">
            <a:spLocks noChangeArrowheads="1"/>
          </p:cNvSpPr>
          <p:nvPr/>
        </p:nvSpPr>
        <p:spPr bwMode="auto">
          <a:xfrm>
            <a:off x="2208213" y="1847850"/>
            <a:ext cx="7416800"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 typeface="Wingdings" panose="05000000000000000000" pitchFamily="2" charset="2"/>
              <a:buChar char="ü"/>
            </a:pPr>
            <a:r>
              <a:rPr lang="en-US" altLang="en-US" sz="2400"/>
              <a:t>  Exact</a:t>
            </a:r>
          </a:p>
          <a:p>
            <a:pPr algn="l" rtl="0" eaLnBrk="1" hangingPunct="1">
              <a:spcBef>
                <a:spcPct val="50000"/>
              </a:spcBef>
              <a:buClrTx/>
              <a:buSzTx/>
              <a:buFont typeface="Wingdings" panose="05000000000000000000" pitchFamily="2" charset="2"/>
              <a:buChar char="ü"/>
            </a:pPr>
            <a:r>
              <a:rPr lang="en-US" altLang="en-US" sz="2400"/>
              <a:t> </a:t>
            </a:r>
            <a:r>
              <a:rPr lang="en-US" altLang="en-US" sz="2400">
                <a:hlinkClick r:id="" action="ppaction://noaction"/>
              </a:rPr>
              <a:t> </a:t>
            </a:r>
            <a:r>
              <a:rPr lang="en-US" altLang="en-US" sz="2400"/>
              <a:t>Fast</a:t>
            </a:r>
          </a:p>
          <a:p>
            <a:pPr algn="l" rtl="0" eaLnBrk="1" hangingPunct="1">
              <a:spcBef>
                <a:spcPct val="50000"/>
              </a:spcBef>
              <a:buClrTx/>
              <a:buSzTx/>
              <a:buFont typeface="Wingdings" panose="05000000000000000000" pitchFamily="2" charset="2"/>
              <a:buChar char="ü"/>
            </a:pPr>
            <a:r>
              <a:rPr lang="en-US" altLang="en-US" sz="2400"/>
              <a:t>  Memory-wise economical  </a:t>
            </a:r>
            <a:br>
              <a:rPr lang="en-US" altLang="en-US" sz="2400"/>
            </a:br>
            <a:r>
              <a:rPr lang="en-US" altLang="en-US" sz="2000"/>
              <a:t>(Serial Access, “In-Place” calculations)</a:t>
            </a:r>
          </a:p>
          <a:p>
            <a:pPr algn="l" rtl="0" eaLnBrk="1" hangingPunct="1">
              <a:spcBef>
                <a:spcPct val="50000"/>
              </a:spcBef>
              <a:buClrTx/>
              <a:buSzTx/>
              <a:buFont typeface="Wingdings" panose="05000000000000000000" pitchFamily="2" charset="2"/>
              <a:buChar char="ü"/>
            </a:pPr>
            <a:r>
              <a:rPr lang="en-US" altLang="en-US" sz="2400"/>
              <a:t> Flexible with respect to the choice if lines set </a:t>
            </a:r>
            <a:br>
              <a:rPr lang="en-US" altLang="en-US" sz="2400"/>
            </a:br>
            <a:r>
              <a:rPr lang="en-US" altLang="en-US" sz="2400"/>
              <a:t> </a:t>
            </a:r>
            <a:r>
              <a:rPr lang="en-US" altLang="en-US" sz="2000"/>
              <a:t>(Suited for any equispaced lines family)</a:t>
            </a:r>
          </a:p>
          <a:p>
            <a:pPr algn="l" rtl="0" eaLnBrk="1" hangingPunct="1">
              <a:spcBef>
                <a:spcPct val="50000"/>
              </a:spcBef>
              <a:buClrTx/>
              <a:buSzTx/>
              <a:buFont typeface="Wingdings" panose="05000000000000000000" pitchFamily="2" charset="2"/>
              <a:buChar char="ü"/>
            </a:pPr>
            <a:r>
              <a:rPr lang="en-US" altLang="en-US" sz="2400"/>
              <a:t> Easy for Implementation  </a:t>
            </a:r>
          </a:p>
          <a:p>
            <a:pPr algn="l" rtl="0" eaLnBrk="1" hangingPunct="1">
              <a:spcBef>
                <a:spcPct val="50000"/>
              </a:spcBef>
              <a:buClrTx/>
              <a:buSzTx/>
              <a:buFont typeface="Wingdings" panose="05000000000000000000" pitchFamily="2" charset="2"/>
              <a:buChar char="ü"/>
            </a:pPr>
            <a:r>
              <a:rPr lang="en-US" altLang="en-US" sz="2400"/>
              <a:t>  Easy for Parallel Implementation</a:t>
            </a:r>
            <a:endParaRPr lang="el-GR" altLang="en-US" sz="2400"/>
          </a:p>
        </p:txBody>
      </p:sp>
      <p:sp>
        <p:nvSpPr>
          <p:cNvPr id="29700" name="Text Box 4">
            <a:extLst>
              <a:ext uri="{FF2B5EF4-FFF2-40B4-BE49-F238E27FC236}">
                <a16:creationId xmlns:a16="http://schemas.microsoft.com/office/drawing/2014/main" id="{6C93B8DD-2F05-428F-8394-C097B4A6E623}"/>
              </a:ext>
            </a:extLst>
          </p:cNvPr>
          <p:cNvSpPr txBox="1">
            <a:spLocks noChangeArrowheads="1"/>
          </p:cNvSpPr>
          <p:nvPr/>
        </p:nvSpPr>
        <p:spPr bwMode="auto">
          <a:xfrm>
            <a:off x="2135188" y="1231901"/>
            <a:ext cx="41767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2000">
                <a:solidFill>
                  <a:srgbClr val="FF3300"/>
                </a:solidFill>
              </a:rPr>
              <a:t>SHAS</a:t>
            </a:r>
            <a:r>
              <a:rPr lang="en-US" altLang="en-US" sz="1800"/>
              <a:t> algorithm (“</a:t>
            </a:r>
            <a:r>
              <a:rPr lang="en-US" altLang="en-US" sz="2000">
                <a:solidFill>
                  <a:srgbClr val="FF3300"/>
                </a:solidFill>
              </a:rPr>
              <a:t>SH</a:t>
            </a:r>
            <a:r>
              <a:rPr lang="en-US" altLang="en-US" sz="1800"/>
              <a:t>ift </a:t>
            </a:r>
            <a:r>
              <a:rPr lang="en-US" altLang="en-US" sz="2000">
                <a:solidFill>
                  <a:srgbClr val="FF3300"/>
                </a:solidFill>
              </a:rPr>
              <a:t>A</a:t>
            </a:r>
            <a:r>
              <a:rPr lang="en-US" altLang="en-US" sz="1800"/>
              <a:t>nd </a:t>
            </a:r>
            <a:r>
              <a:rPr lang="en-US" altLang="en-US" sz="2000">
                <a:solidFill>
                  <a:srgbClr val="FF3300"/>
                </a:solidFill>
              </a:rPr>
              <a:t>S</a:t>
            </a:r>
            <a:r>
              <a:rPr lang="en-US" altLang="en-US" sz="1800"/>
              <a:t>um”)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EC0B26FF-5A57-45CB-95C4-AD3EBA05410D}"/>
              </a:ext>
            </a:extLst>
          </p:cNvPr>
          <p:cNvSpPr>
            <a:spLocks noGrp="1" noChangeArrowheads="1"/>
          </p:cNvSpPr>
          <p:nvPr>
            <p:ph type="title"/>
          </p:nvPr>
        </p:nvSpPr>
        <p:spPr>
          <a:xfrm>
            <a:off x="1981200" y="-30163"/>
            <a:ext cx="8229600" cy="1371601"/>
          </a:xfrm>
          <a:noFill/>
        </p:spPr>
        <p:txBody>
          <a:bodyPr anchor="ctr"/>
          <a:lstStyle/>
          <a:p>
            <a:pPr algn="ctr" eaLnBrk="1" hangingPunct="1"/>
            <a:r>
              <a:rPr lang="en-US" altLang="en-US" sz="1700"/>
              <a:t>(Performance)</a:t>
            </a:r>
            <a:br>
              <a:rPr lang="en-US" altLang="en-US" sz="3800"/>
            </a:br>
            <a:r>
              <a:rPr lang="en-US" altLang="en-US" sz="3400"/>
              <a:t>Speed</a:t>
            </a:r>
          </a:p>
        </p:txBody>
      </p:sp>
      <p:graphicFrame>
        <p:nvGraphicFramePr>
          <p:cNvPr id="35843" name="Object 3">
            <a:extLst>
              <a:ext uri="{FF2B5EF4-FFF2-40B4-BE49-F238E27FC236}">
                <a16:creationId xmlns:a16="http://schemas.microsoft.com/office/drawing/2014/main" id="{1E6743ED-9E68-4A5B-A0EB-88DE850F553A}"/>
              </a:ext>
            </a:extLst>
          </p:cNvPr>
          <p:cNvGraphicFramePr>
            <a:graphicFrameLocks noGrp="1" noChangeAspect="1"/>
          </p:cNvGraphicFramePr>
          <p:nvPr>
            <p:ph idx="1"/>
          </p:nvPr>
        </p:nvGraphicFramePr>
        <p:xfrm>
          <a:off x="1847850" y="1455738"/>
          <a:ext cx="4908550" cy="4278312"/>
        </p:xfrm>
        <a:graphic>
          <a:graphicData uri="http://schemas.openxmlformats.org/presentationml/2006/ole">
            <mc:AlternateContent xmlns:mc="http://schemas.openxmlformats.org/markup-compatibility/2006">
              <mc:Choice xmlns:v="urn:schemas-microsoft-com:vml" Requires="v">
                <p:oleObj spid="_x0000_s6219" name="תרשים" r:id="rId4" imgW="3190951" imgH="2781300" progId="Excel.Chart.8">
                  <p:embed/>
                </p:oleObj>
              </mc:Choice>
              <mc:Fallback>
                <p:oleObj name="תרשים" r:id="rId4" imgW="3190951" imgH="2781300" progId="Excel.Chart.8">
                  <p:embed/>
                  <p:pic>
                    <p:nvPicPr>
                      <p:cNvPr id="35843" name="Object 3">
                        <a:extLst>
                          <a:ext uri="{FF2B5EF4-FFF2-40B4-BE49-F238E27FC236}">
                            <a16:creationId xmlns:a16="http://schemas.microsoft.com/office/drawing/2014/main" id="{1E6743ED-9E68-4A5B-A0EB-88DE850F55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0" y="1455738"/>
                        <a:ext cx="4908550" cy="427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44" name="Text Box 4">
            <a:extLst>
              <a:ext uri="{FF2B5EF4-FFF2-40B4-BE49-F238E27FC236}">
                <a16:creationId xmlns:a16="http://schemas.microsoft.com/office/drawing/2014/main" id="{847F60D3-9F41-4647-A530-6DC6778EF035}"/>
              </a:ext>
            </a:extLst>
          </p:cNvPr>
          <p:cNvSpPr txBox="1">
            <a:spLocks noChangeArrowheads="1"/>
          </p:cNvSpPr>
          <p:nvPr/>
        </p:nvSpPr>
        <p:spPr bwMode="auto">
          <a:xfrm>
            <a:off x="7248526" y="1863725"/>
            <a:ext cx="2881313" cy="19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Char char="•"/>
            </a:pPr>
            <a:r>
              <a:rPr lang="en-US" altLang="zh-CN" sz="1600">
                <a:ea typeface="SimSun" panose="02010600030101010101" pitchFamily="2" charset="-122"/>
              </a:rPr>
              <a:t> Pentium 4, 2.4GHz, 512Mb</a:t>
            </a:r>
          </a:p>
          <a:p>
            <a:pPr algn="l" rtl="0" eaLnBrk="1" hangingPunct="1">
              <a:spcBef>
                <a:spcPct val="0"/>
              </a:spcBef>
              <a:buClrTx/>
              <a:buSzTx/>
              <a:buFontTx/>
              <a:buChar char="•"/>
            </a:pPr>
            <a:r>
              <a:rPr lang="en-US" altLang="zh-CN" sz="1600">
                <a:ea typeface="SimSun" panose="02010600030101010101" pitchFamily="2" charset="-122"/>
              </a:rPr>
              <a:t> C++ implementation of 3D transform</a:t>
            </a:r>
          </a:p>
          <a:p>
            <a:pPr algn="l" rtl="0" eaLnBrk="1" hangingPunct="1">
              <a:spcBef>
                <a:spcPct val="0"/>
              </a:spcBef>
              <a:buClrTx/>
              <a:buSzTx/>
              <a:buFontTx/>
              <a:buChar char="•"/>
            </a:pPr>
            <a:r>
              <a:rPr lang="en-US" altLang="zh-CN" sz="1600">
                <a:ea typeface="SimSun" panose="02010600030101010101" pitchFamily="2" charset="-122"/>
              </a:rPr>
              <a:t> </a:t>
            </a:r>
            <a:r>
              <a:rPr lang="en-US" altLang="zh-CN" sz="1600" i="1">
                <a:ea typeface="SimSun" panose="02010600030101010101" pitchFamily="2" charset="-122"/>
              </a:rPr>
              <a:t>SHAS algorithm is faster for moderate sizes of  input arrays</a:t>
            </a:r>
          </a:p>
          <a:p>
            <a:pPr algn="l" rtl="0" eaLnBrk="1" hangingPunct="1">
              <a:spcBef>
                <a:spcPct val="50000"/>
              </a:spcBef>
              <a:buClrTx/>
              <a:buSzTx/>
              <a:buFontTx/>
              <a:buChar char="•"/>
            </a:pPr>
            <a:endParaRPr lang="en-US" altLang="en-US" sz="1600"/>
          </a:p>
        </p:txBody>
      </p:sp>
      <p:sp>
        <p:nvSpPr>
          <p:cNvPr id="35845" name="Text Box 5">
            <a:extLst>
              <a:ext uri="{FF2B5EF4-FFF2-40B4-BE49-F238E27FC236}">
                <a16:creationId xmlns:a16="http://schemas.microsoft.com/office/drawing/2014/main" id="{987DA5F4-D198-459E-A149-DB862E616F09}"/>
              </a:ext>
            </a:extLst>
          </p:cNvPr>
          <p:cNvSpPr txBox="1">
            <a:spLocks noChangeArrowheads="1"/>
          </p:cNvSpPr>
          <p:nvPr/>
        </p:nvSpPr>
        <p:spPr bwMode="auto">
          <a:xfrm>
            <a:off x="7334250" y="4076701"/>
            <a:ext cx="30099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400" b="1" u="sng"/>
              <a:t>For Example</a:t>
            </a:r>
            <a:r>
              <a:rPr lang="en-US" altLang="en-US" sz="1400" b="1"/>
              <a:t>:</a:t>
            </a:r>
          </a:p>
          <a:p>
            <a:pPr algn="l" rtl="0" eaLnBrk="1" hangingPunct="1">
              <a:spcBef>
                <a:spcPct val="0"/>
              </a:spcBef>
              <a:buClrTx/>
              <a:buSzTx/>
              <a:buFontTx/>
              <a:buNone/>
            </a:pPr>
            <a:r>
              <a:rPr lang="en-US" altLang="en-US" sz="1400" b="1"/>
              <a:t>Cube Side: 	128</a:t>
            </a:r>
          </a:p>
          <a:p>
            <a:pPr algn="l" rtl="0" eaLnBrk="1" hangingPunct="1">
              <a:spcBef>
                <a:spcPct val="0"/>
              </a:spcBef>
              <a:buClrTx/>
              <a:buSzTx/>
              <a:buFontTx/>
              <a:buNone/>
            </a:pPr>
            <a:r>
              <a:rPr lang="en-US" altLang="en-US" sz="1400" b="1"/>
              <a:t># Coefficients: 	3.22E+09 </a:t>
            </a:r>
          </a:p>
          <a:p>
            <a:pPr algn="l" rtl="0" eaLnBrk="1" hangingPunct="1">
              <a:spcBef>
                <a:spcPct val="0"/>
              </a:spcBef>
              <a:buClrTx/>
              <a:buSzTx/>
              <a:buFontTx/>
              <a:buNone/>
            </a:pPr>
            <a:endParaRPr lang="en-US" altLang="en-US" sz="1400" b="1"/>
          </a:p>
          <a:p>
            <a:pPr algn="l" rtl="0" eaLnBrk="1" hangingPunct="1">
              <a:spcBef>
                <a:spcPct val="0"/>
              </a:spcBef>
              <a:buClrTx/>
              <a:buSzTx/>
              <a:buFontTx/>
              <a:buNone/>
            </a:pPr>
            <a:r>
              <a:rPr lang="en-US" altLang="en-US" sz="1400" b="1"/>
              <a:t>Total Time: 	5664 sec (~1.5 hour)</a:t>
            </a:r>
          </a:p>
          <a:p>
            <a:pPr algn="l" rtl="0" eaLnBrk="1" hangingPunct="1">
              <a:spcBef>
                <a:spcPct val="0"/>
              </a:spcBef>
              <a:buClrTx/>
              <a:buSzTx/>
              <a:buFontTx/>
              <a:buNone/>
            </a:pPr>
            <a:r>
              <a:rPr lang="en-US" altLang="en-US" sz="1400" b="1"/>
              <a:t>Per Coefficient: 	1.76E-06 sec  </a:t>
            </a:r>
          </a:p>
          <a:p>
            <a:pPr algn="l" rtl="0" eaLnBrk="1" hangingPunct="1">
              <a:spcBef>
                <a:spcPct val="0"/>
              </a:spcBef>
              <a:buClrTx/>
              <a:buSzTx/>
              <a:buFontTx/>
              <a:buNone/>
            </a:pPr>
            <a:endParaRPr lang="en-US" altLang="en-US" sz="1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2">
            <a:extLst>
              <a:ext uri="{FF2B5EF4-FFF2-40B4-BE49-F238E27FC236}">
                <a16:creationId xmlns:a16="http://schemas.microsoft.com/office/drawing/2014/main" id="{7C76D012-DA82-4AC1-974A-ECF88151D95C}"/>
              </a:ext>
            </a:extLst>
          </p:cNvPr>
          <p:cNvGrpSpPr>
            <a:grpSpLocks/>
          </p:cNvGrpSpPr>
          <p:nvPr/>
        </p:nvGrpSpPr>
        <p:grpSpPr bwMode="auto">
          <a:xfrm>
            <a:off x="3017838" y="3605213"/>
            <a:ext cx="7110412" cy="1809750"/>
            <a:chOff x="941" y="2271"/>
            <a:chExt cx="4479" cy="1140"/>
          </a:xfrm>
        </p:grpSpPr>
        <p:pic>
          <p:nvPicPr>
            <p:cNvPr id="37899" name="Picture 3">
              <a:extLst>
                <a:ext uri="{FF2B5EF4-FFF2-40B4-BE49-F238E27FC236}">
                  <a16:creationId xmlns:a16="http://schemas.microsoft.com/office/drawing/2014/main" id="{E986413F-163F-4D5B-9F86-F1C3719DAE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0044" r="26880" b="75368"/>
            <a:stretch>
              <a:fillRect/>
            </a:stretch>
          </p:blipFill>
          <p:spPr bwMode="auto">
            <a:xfrm>
              <a:off x="941" y="2271"/>
              <a:ext cx="1087" cy="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7900" name="Picture 4">
              <a:extLst>
                <a:ext uri="{FF2B5EF4-FFF2-40B4-BE49-F238E27FC236}">
                  <a16:creationId xmlns:a16="http://schemas.microsoft.com/office/drawing/2014/main" id="{66C0B46B-646A-4D2A-B960-EF8A2F41C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46" t="49684" r="76801" b="25262"/>
            <a:stretch>
              <a:fillRect/>
            </a:stretch>
          </p:blipFill>
          <p:spPr bwMode="auto">
            <a:xfrm>
              <a:off x="4242" y="2294"/>
              <a:ext cx="1178" cy="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7901" name="Picture 5">
              <a:extLst>
                <a:ext uri="{FF2B5EF4-FFF2-40B4-BE49-F238E27FC236}">
                  <a16:creationId xmlns:a16="http://schemas.microsoft.com/office/drawing/2014/main" id="{2F63B67B-AB55-4695-B46E-F25754DD4C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1" r="52458" b="75368"/>
            <a:stretch>
              <a:fillRect/>
            </a:stretch>
          </p:blipFill>
          <p:spPr bwMode="auto">
            <a:xfrm>
              <a:off x="3186" y="2271"/>
              <a:ext cx="1061" cy="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7902" name="Picture 6">
              <a:extLst>
                <a:ext uri="{FF2B5EF4-FFF2-40B4-BE49-F238E27FC236}">
                  <a16:creationId xmlns:a16="http://schemas.microsoft.com/office/drawing/2014/main" id="{B1E3E7D7-6AFB-4946-A878-D6BE8BA29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74977" b="75368"/>
            <a:stretch>
              <a:fillRect/>
            </a:stretch>
          </p:blipFill>
          <p:spPr bwMode="auto">
            <a:xfrm>
              <a:off x="2119" y="2271"/>
              <a:ext cx="1179" cy="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37891" name="Picture 7">
            <a:extLst>
              <a:ext uri="{FF2B5EF4-FFF2-40B4-BE49-F238E27FC236}">
                <a16:creationId xmlns:a16="http://schemas.microsoft.com/office/drawing/2014/main" id="{FB5F1897-76D1-49F3-B71D-000EC0718BC0}"/>
              </a:ext>
            </a:extLst>
          </p:cNvPr>
          <p:cNvPicPr>
            <a:picLocks noChangeArrowheads="1"/>
          </p:cNvPicPr>
          <p:nvPr/>
        </p:nvPicPr>
        <p:blipFill>
          <a:blip r:embed="rId5">
            <a:extLst>
              <a:ext uri="{28A0092B-C50C-407E-A947-70E740481C1C}">
                <a14:useLocalDpi xmlns:a14="http://schemas.microsoft.com/office/drawing/2010/main" val="0"/>
              </a:ext>
            </a:extLst>
          </a:blip>
          <a:srcRect l="32532" t="20250" r="26250" b="30624"/>
          <a:stretch>
            <a:fillRect/>
          </a:stretch>
        </p:blipFill>
        <p:spPr bwMode="auto">
          <a:xfrm>
            <a:off x="8596314" y="2205039"/>
            <a:ext cx="1138237" cy="1290637"/>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7892" name="Picture 8">
            <a:extLst>
              <a:ext uri="{FF2B5EF4-FFF2-40B4-BE49-F238E27FC236}">
                <a16:creationId xmlns:a16="http://schemas.microsoft.com/office/drawing/2014/main" id="{6D815240-7C92-46DD-96CD-4758607F6925}"/>
              </a:ext>
            </a:extLst>
          </p:cNvPr>
          <p:cNvPicPr>
            <a:picLocks noChangeArrowheads="1"/>
          </p:cNvPicPr>
          <p:nvPr/>
        </p:nvPicPr>
        <p:blipFill>
          <a:blip r:embed="rId6">
            <a:extLst>
              <a:ext uri="{28A0092B-C50C-407E-A947-70E740481C1C}">
                <a14:useLocalDpi xmlns:a14="http://schemas.microsoft.com/office/drawing/2010/main" val="0"/>
              </a:ext>
            </a:extLst>
          </a:blip>
          <a:srcRect l="35344" t="15750" r="17250" b="22749"/>
          <a:stretch>
            <a:fillRect/>
          </a:stretch>
        </p:blipFill>
        <p:spPr bwMode="auto">
          <a:xfrm>
            <a:off x="5095875" y="2205039"/>
            <a:ext cx="1138238" cy="1290637"/>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7893" name="Picture 9">
            <a:extLst>
              <a:ext uri="{FF2B5EF4-FFF2-40B4-BE49-F238E27FC236}">
                <a16:creationId xmlns:a16="http://schemas.microsoft.com/office/drawing/2014/main" id="{46511EB3-110C-4A32-93AA-184BCA314748}"/>
              </a:ext>
            </a:extLst>
          </p:cNvPr>
          <p:cNvPicPr>
            <a:picLocks noChangeArrowheads="1"/>
          </p:cNvPicPr>
          <p:nvPr/>
        </p:nvPicPr>
        <p:blipFill>
          <a:blip r:embed="rId7">
            <a:extLst>
              <a:ext uri="{28A0092B-C50C-407E-A947-70E740481C1C}">
                <a14:useLocalDpi xmlns:a14="http://schemas.microsoft.com/office/drawing/2010/main" val="0"/>
              </a:ext>
            </a:extLst>
          </a:blip>
          <a:srcRect l="29344" t="15500" r="20718" b="22375"/>
          <a:stretch>
            <a:fillRect/>
          </a:stretch>
        </p:blipFill>
        <p:spPr bwMode="auto">
          <a:xfrm>
            <a:off x="3403600" y="2205039"/>
            <a:ext cx="1138238" cy="1290637"/>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7894" name="Picture 10">
            <a:extLst>
              <a:ext uri="{FF2B5EF4-FFF2-40B4-BE49-F238E27FC236}">
                <a16:creationId xmlns:a16="http://schemas.microsoft.com/office/drawing/2014/main" id="{5307F607-54FA-48F2-9536-E2C9A60217E8}"/>
              </a:ext>
            </a:extLst>
          </p:cNvPr>
          <p:cNvPicPr>
            <a:picLocks noChangeArrowheads="1"/>
          </p:cNvPicPr>
          <p:nvPr/>
        </p:nvPicPr>
        <p:blipFill>
          <a:blip r:embed="rId8">
            <a:extLst>
              <a:ext uri="{28A0092B-C50C-407E-A947-70E740481C1C}">
                <a14:useLocalDpi xmlns:a14="http://schemas.microsoft.com/office/drawing/2010/main" val="0"/>
              </a:ext>
            </a:extLst>
          </a:blip>
          <a:srcRect l="31500" t="14375" r="20813" b="23125"/>
          <a:stretch>
            <a:fillRect/>
          </a:stretch>
        </p:blipFill>
        <p:spPr bwMode="auto">
          <a:xfrm>
            <a:off x="6911975" y="2205039"/>
            <a:ext cx="1138238" cy="1290637"/>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7895" name="Text Box 11">
            <a:extLst>
              <a:ext uri="{FF2B5EF4-FFF2-40B4-BE49-F238E27FC236}">
                <a16:creationId xmlns:a16="http://schemas.microsoft.com/office/drawing/2014/main" id="{2B58F831-AC44-4F51-BCAE-42D5070D2F75}"/>
              </a:ext>
            </a:extLst>
          </p:cNvPr>
          <p:cNvSpPr txBox="1">
            <a:spLocks noChangeArrowheads="1"/>
          </p:cNvSpPr>
          <p:nvPr/>
        </p:nvSpPr>
        <p:spPr bwMode="auto">
          <a:xfrm>
            <a:off x="1992313" y="2622551"/>
            <a:ext cx="12239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2800">
                <a:solidFill>
                  <a:schemeClr val="bg2"/>
                </a:solidFill>
              </a:rPr>
              <a:t>SHAS</a:t>
            </a:r>
          </a:p>
        </p:txBody>
      </p:sp>
      <p:sp>
        <p:nvSpPr>
          <p:cNvPr id="37896" name="Text Box 12">
            <a:extLst>
              <a:ext uri="{FF2B5EF4-FFF2-40B4-BE49-F238E27FC236}">
                <a16:creationId xmlns:a16="http://schemas.microsoft.com/office/drawing/2014/main" id="{C9CDAC95-F9D9-402B-A8E2-CD62D8D71414}"/>
              </a:ext>
            </a:extLst>
          </p:cNvPr>
          <p:cNvSpPr txBox="1">
            <a:spLocks noChangeArrowheads="1"/>
          </p:cNvSpPr>
          <p:nvPr/>
        </p:nvSpPr>
        <p:spPr bwMode="auto">
          <a:xfrm>
            <a:off x="1992313" y="4138613"/>
            <a:ext cx="12239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2800">
                <a:solidFill>
                  <a:schemeClr val="bg2"/>
                </a:solidFill>
              </a:rPr>
              <a:t>Slant Stack </a:t>
            </a:r>
          </a:p>
        </p:txBody>
      </p:sp>
      <p:sp>
        <p:nvSpPr>
          <p:cNvPr id="37897" name="Text Box 13">
            <a:extLst>
              <a:ext uri="{FF2B5EF4-FFF2-40B4-BE49-F238E27FC236}">
                <a16:creationId xmlns:a16="http://schemas.microsoft.com/office/drawing/2014/main" id="{91371102-F85A-4872-96F7-E6377B5FC71D}"/>
              </a:ext>
            </a:extLst>
          </p:cNvPr>
          <p:cNvSpPr txBox="1">
            <a:spLocks noChangeArrowheads="1"/>
          </p:cNvSpPr>
          <p:nvPr/>
        </p:nvSpPr>
        <p:spPr bwMode="auto">
          <a:xfrm>
            <a:off x="2208213" y="1611313"/>
            <a:ext cx="6769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1400"/>
              <a:t>Back Projection Of Various Coefficients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5F94CE4A-CB97-424C-BF01-72AAF400A7DA}"/>
              </a:ext>
            </a:extLst>
          </p:cNvPr>
          <p:cNvSpPr>
            <a:spLocks noGrp="1" noChangeArrowheads="1"/>
          </p:cNvSpPr>
          <p:nvPr>
            <p:ph type="title"/>
          </p:nvPr>
        </p:nvSpPr>
        <p:spPr/>
        <p:txBody>
          <a:bodyPr>
            <a:normAutofit fontScale="90000"/>
          </a:bodyPr>
          <a:lstStyle/>
          <a:p>
            <a:pPr algn="ctr" eaLnBrk="1" hangingPunct="1"/>
            <a:r>
              <a:rPr lang="en-US" altLang="en-US" sz="3800"/>
              <a:t>Dynamic SHAS Algorithm (DSHAS) </a:t>
            </a:r>
            <a:br>
              <a:rPr lang="en-US" altLang="en-US" sz="3800"/>
            </a:br>
            <a:r>
              <a:rPr lang="en-US" altLang="en-US" sz="3800"/>
              <a:t>Sliding Window Approach</a:t>
            </a:r>
          </a:p>
        </p:txBody>
      </p:sp>
      <p:sp>
        <p:nvSpPr>
          <p:cNvPr id="39939" name="Rectangle 3">
            <a:extLst>
              <a:ext uri="{FF2B5EF4-FFF2-40B4-BE49-F238E27FC236}">
                <a16:creationId xmlns:a16="http://schemas.microsoft.com/office/drawing/2014/main" id="{D6894994-BC36-48D5-B47D-778530C689FA}"/>
              </a:ext>
            </a:extLst>
          </p:cNvPr>
          <p:cNvSpPr>
            <a:spLocks noGrp="1" noChangeArrowheads="1"/>
          </p:cNvSpPr>
          <p:nvPr>
            <p:ph type="body" idx="1"/>
          </p:nvPr>
        </p:nvSpPr>
        <p:spPr>
          <a:xfrm>
            <a:off x="2063750" y="2708276"/>
            <a:ext cx="8229600" cy="2765425"/>
          </a:xfrm>
        </p:spPr>
        <p:txBody>
          <a:bodyPr/>
          <a:lstStyle/>
          <a:p>
            <a:pPr algn="l" rtl="0" eaLnBrk="1" hangingPunct="1"/>
            <a:r>
              <a:rPr lang="en-US" altLang="en-US"/>
              <a:t>Dynamic Region of Interest (RIO)</a:t>
            </a:r>
          </a:p>
          <a:p>
            <a:pPr algn="l" rtl="0" eaLnBrk="1" hangingPunct="1"/>
            <a:r>
              <a:rPr lang="en-US" altLang="en-US"/>
              <a:t>Real-Time Computations</a:t>
            </a:r>
          </a:p>
          <a:p>
            <a:pPr algn="l" rtl="0" eaLnBrk="1" hangingPunct="1"/>
            <a:r>
              <a:rPr lang="en-US" altLang="en-US"/>
              <a:t>Support:  Axis-Parallel Window Transition (left/right/up/down/in/out)</a:t>
            </a:r>
          </a:p>
          <a:p>
            <a:pPr algn="l" rtl="0" eaLnBrk="1" hangingPunct="1"/>
            <a:r>
              <a:rPr lang="en-US" altLang="en-US"/>
              <a:t>Support: Shrink / Enlarge Window (limited)</a:t>
            </a:r>
          </a:p>
        </p:txBody>
      </p:sp>
      <p:pic>
        <p:nvPicPr>
          <p:cNvPr id="39940" name="Picture 6">
            <a:extLst>
              <a:ext uri="{FF2B5EF4-FFF2-40B4-BE49-F238E27FC236}">
                <a16:creationId xmlns:a16="http://schemas.microsoft.com/office/drawing/2014/main" id="{F3258425-7D3D-4A28-BA64-4108B0505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56"/>
          <a:stretch>
            <a:fillRect/>
          </a:stretch>
        </p:blipFill>
        <p:spPr bwMode="auto">
          <a:xfrm>
            <a:off x="8616951" y="2060576"/>
            <a:ext cx="1522413"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E601FEB2-F39A-453A-A3C9-78F8ADE6222A}"/>
              </a:ext>
            </a:extLst>
          </p:cNvPr>
          <p:cNvSpPr>
            <a:spLocks noGrp="1" noChangeArrowheads="1"/>
          </p:cNvSpPr>
          <p:nvPr>
            <p:ph type="title"/>
          </p:nvPr>
        </p:nvSpPr>
        <p:spPr>
          <a:xfrm>
            <a:off x="1981200" y="188913"/>
            <a:ext cx="8229600" cy="1371600"/>
          </a:xfrm>
        </p:spPr>
        <p:txBody>
          <a:bodyPr/>
          <a:lstStyle/>
          <a:p>
            <a:pPr eaLnBrk="1" hangingPunct="1"/>
            <a:r>
              <a:rPr lang="en-US" altLang="en-US" sz="3800"/>
              <a:t>DSHAS</a:t>
            </a:r>
          </a:p>
        </p:txBody>
      </p:sp>
      <p:grpSp>
        <p:nvGrpSpPr>
          <p:cNvPr id="40963" name="Group 65">
            <a:extLst>
              <a:ext uri="{FF2B5EF4-FFF2-40B4-BE49-F238E27FC236}">
                <a16:creationId xmlns:a16="http://schemas.microsoft.com/office/drawing/2014/main" id="{A6D281F2-697D-4E66-B977-B51F216FA030}"/>
              </a:ext>
            </a:extLst>
          </p:cNvPr>
          <p:cNvGrpSpPr>
            <a:grpSpLocks/>
          </p:cNvGrpSpPr>
          <p:nvPr/>
        </p:nvGrpSpPr>
        <p:grpSpPr bwMode="auto">
          <a:xfrm>
            <a:off x="2063751" y="863600"/>
            <a:ext cx="5832475" cy="2349500"/>
            <a:chOff x="340" y="544"/>
            <a:chExt cx="3674" cy="1480"/>
          </a:xfrm>
        </p:grpSpPr>
        <p:sp>
          <p:nvSpPr>
            <p:cNvPr id="40969" name="AutoShape 4">
              <a:extLst>
                <a:ext uri="{FF2B5EF4-FFF2-40B4-BE49-F238E27FC236}">
                  <a16:creationId xmlns:a16="http://schemas.microsoft.com/office/drawing/2014/main" id="{919DBEA5-DA4A-4ADC-9A01-C06CA51A027A}"/>
                </a:ext>
              </a:extLst>
            </p:cNvPr>
            <p:cNvSpPr>
              <a:spLocks noChangeAspect="1" noChangeArrowheads="1"/>
            </p:cNvSpPr>
            <p:nvPr/>
          </p:nvSpPr>
          <p:spPr bwMode="auto">
            <a:xfrm>
              <a:off x="340" y="544"/>
              <a:ext cx="3674" cy="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70" name="Rectangle 5">
              <a:extLst>
                <a:ext uri="{FF2B5EF4-FFF2-40B4-BE49-F238E27FC236}">
                  <a16:creationId xmlns:a16="http://schemas.microsoft.com/office/drawing/2014/main" id="{CFA6D955-22A3-4EC2-B2E0-27E569FEA2DE}"/>
                </a:ext>
              </a:extLst>
            </p:cNvPr>
            <p:cNvSpPr>
              <a:spLocks noChangeArrowheads="1"/>
            </p:cNvSpPr>
            <p:nvPr/>
          </p:nvSpPr>
          <p:spPr bwMode="auto">
            <a:xfrm>
              <a:off x="454" y="885"/>
              <a:ext cx="1295" cy="1057"/>
            </a:xfrm>
            <a:prstGeom prst="rect">
              <a:avLst/>
            </a:prstGeom>
            <a:solidFill>
              <a:srgbClr val="FFFFFF"/>
            </a:solidFill>
            <a:ln w="3175">
              <a:solidFill>
                <a:srgbClr val="C0C0C0"/>
              </a:solidFill>
              <a:prstDash val="sysDot"/>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71" name="Line 6">
              <a:extLst>
                <a:ext uri="{FF2B5EF4-FFF2-40B4-BE49-F238E27FC236}">
                  <a16:creationId xmlns:a16="http://schemas.microsoft.com/office/drawing/2014/main" id="{012AC3B1-FBE5-4161-85A5-72408BE68DC8}"/>
                </a:ext>
              </a:extLst>
            </p:cNvPr>
            <p:cNvSpPr>
              <a:spLocks noChangeShapeType="1"/>
            </p:cNvSpPr>
            <p:nvPr/>
          </p:nvSpPr>
          <p:spPr bwMode="auto">
            <a:xfrm>
              <a:off x="454" y="1017"/>
              <a:ext cx="1295" cy="0"/>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2" name="Line 7">
              <a:extLst>
                <a:ext uri="{FF2B5EF4-FFF2-40B4-BE49-F238E27FC236}">
                  <a16:creationId xmlns:a16="http://schemas.microsoft.com/office/drawing/2014/main" id="{5EDF1EA1-11DE-48E8-8D72-7E07C3FE8E62}"/>
                </a:ext>
              </a:extLst>
            </p:cNvPr>
            <p:cNvSpPr>
              <a:spLocks noChangeShapeType="1"/>
            </p:cNvSpPr>
            <p:nvPr/>
          </p:nvSpPr>
          <p:spPr bwMode="auto">
            <a:xfrm>
              <a:off x="454" y="1149"/>
              <a:ext cx="1295" cy="0"/>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3" name="Line 8">
              <a:extLst>
                <a:ext uri="{FF2B5EF4-FFF2-40B4-BE49-F238E27FC236}">
                  <a16:creationId xmlns:a16="http://schemas.microsoft.com/office/drawing/2014/main" id="{1949DF41-B1E0-42A8-B2C9-5FDCF42EAC95}"/>
                </a:ext>
              </a:extLst>
            </p:cNvPr>
            <p:cNvSpPr>
              <a:spLocks noChangeShapeType="1"/>
            </p:cNvSpPr>
            <p:nvPr/>
          </p:nvSpPr>
          <p:spPr bwMode="auto">
            <a:xfrm>
              <a:off x="454" y="1281"/>
              <a:ext cx="1295" cy="0"/>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4" name="Line 9">
              <a:extLst>
                <a:ext uri="{FF2B5EF4-FFF2-40B4-BE49-F238E27FC236}">
                  <a16:creationId xmlns:a16="http://schemas.microsoft.com/office/drawing/2014/main" id="{98118FAE-6822-4118-B067-DE82EDD634BE}"/>
                </a:ext>
              </a:extLst>
            </p:cNvPr>
            <p:cNvSpPr>
              <a:spLocks noChangeShapeType="1"/>
            </p:cNvSpPr>
            <p:nvPr/>
          </p:nvSpPr>
          <p:spPr bwMode="auto">
            <a:xfrm>
              <a:off x="454" y="1413"/>
              <a:ext cx="1295" cy="0"/>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5" name="Line 10">
              <a:extLst>
                <a:ext uri="{FF2B5EF4-FFF2-40B4-BE49-F238E27FC236}">
                  <a16:creationId xmlns:a16="http://schemas.microsoft.com/office/drawing/2014/main" id="{F887610D-182A-4653-84B2-87AD58040FAF}"/>
                </a:ext>
              </a:extLst>
            </p:cNvPr>
            <p:cNvSpPr>
              <a:spLocks noChangeShapeType="1"/>
            </p:cNvSpPr>
            <p:nvPr/>
          </p:nvSpPr>
          <p:spPr bwMode="auto">
            <a:xfrm>
              <a:off x="454" y="1545"/>
              <a:ext cx="1295" cy="0"/>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6" name="Line 11">
              <a:extLst>
                <a:ext uri="{FF2B5EF4-FFF2-40B4-BE49-F238E27FC236}">
                  <a16:creationId xmlns:a16="http://schemas.microsoft.com/office/drawing/2014/main" id="{012BDBFA-A58D-4379-8E64-9226C426AEBE}"/>
                </a:ext>
              </a:extLst>
            </p:cNvPr>
            <p:cNvSpPr>
              <a:spLocks noChangeShapeType="1"/>
            </p:cNvSpPr>
            <p:nvPr/>
          </p:nvSpPr>
          <p:spPr bwMode="auto">
            <a:xfrm>
              <a:off x="454" y="1677"/>
              <a:ext cx="1295" cy="1"/>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7" name="Line 12">
              <a:extLst>
                <a:ext uri="{FF2B5EF4-FFF2-40B4-BE49-F238E27FC236}">
                  <a16:creationId xmlns:a16="http://schemas.microsoft.com/office/drawing/2014/main" id="{9FFC2247-AEDD-45CE-A471-96D4D8406040}"/>
                </a:ext>
              </a:extLst>
            </p:cNvPr>
            <p:cNvSpPr>
              <a:spLocks noChangeShapeType="1"/>
            </p:cNvSpPr>
            <p:nvPr/>
          </p:nvSpPr>
          <p:spPr bwMode="auto">
            <a:xfrm>
              <a:off x="454" y="1809"/>
              <a:ext cx="1295" cy="1"/>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8" name="Line 13">
              <a:extLst>
                <a:ext uri="{FF2B5EF4-FFF2-40B4-BE49-F238E27FC236}">
                  <a16:creationId xmlns:a16="http://schemas.microsoft.com/office/drawing/2014/main" id="{82831674-42FF-4C63-B5B2-C4FDB5979A62}"/>
                </a:ext>
              </a:extLst>
            </p:cNvPr>
            <p:cNvSpPr>
              <a:spLocks noChangeShapeType="1"/>
            </p:cNvSpPr>
            <p:nvPr/>
          </p:nvSpPr>
          <p:spPr bwMode="auto">
            <a:xfrm flipH="1" flipV="1">
              <a:off x="598" y="885"/>
              <a:ext cx="0" cy="1057"/>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9" name="Line 14">
              <a:extLst>
                <a:ext uri="{FF2B5EF4-FFF2-40B4-BE49-F238E27FC236}">
                  <a16:creationId xmlns:a16="http://schemas.microsoft.com/office/drawing/2014/main" id="{6D0D3010-E567-4328-99EE-E8D35E246BA2}"/>
                </a:ext>
              </a:extLst>
            </p:cNvPr>
            <p:cNvSpPr>
              <a:spLocks noChangeShapeType="1"/>
            </p:cNvSpPr>
            <p:nvPr/>
          </p:nvSpPr>
          <p:spPr bwMode="auto">
            <a:xfrm flipH="1" flipV="1">
              <a:off x="742" y="885"/>
              <a:ext cx="0"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0" name="Line 15">
              <a:extLst>
                <a:ext uri="{FF2B5EF4-FFF2-40B4-BE49-F238E27FC236}">
                  <a16:creationId xmlns:a16="http://schemas.microsoft.com/office/drawing/2014/main" id="{B50C0EAE-1A2E-4595-8D63-CE6CBA320F50}"/>
                </a:ext>
              </a:extLst>
            </p:cNvPr>
            <p:cNvSpPr>
              <a:spLocks noChangeShapeType="1"/>
            </p:cNvSpPr>
            <p:nvPr/>
          </p:nvSpPr>
          <p:spPr bwMode="auto">
            <a:xfrm flipH="1" flipV="1">
              <a:off x="886" y="885"/>
              <a:ext cx="0"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1" name="Line 16">
              <a:extLst>
                <a:ext uri="{FF2B5EF4-FFF2-40B4-BE49-F238E27FC236}">
                  <a16:creationId xmlns:a16="http://schemas.microsoft.com/office/drawing/2014/main" id="{E96E5CC2-5FCA-4580-A213-4446D402BA61}"/>
                </a:ext>
              </a:extLst>
            </p:cNvPr>
            <p:cNvSpPr>
              <a:spLocks noChangeShapeType="1"/>
            </p:cNvSpPr>
            <p:nvPr/>
          </p:nvSpPr>
          <p:spPr bwMode="auto">
            <a:xfrm flipH="1" flipV="1">
              <a:off x="1029" y="885"/>
              <a:ext cx="1"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2" name="Line 17">
              <a:extLst>
                <a:ext uri="{FF2B5EF4-FFF2-40B4-BE49-F238E27FC236}">
                  <a16:creationId xmlns:a16="http://schemas.microsoft.com/office/drawing/2014/main" id="{9A665787-3282-47D8-BD7D-53C2B47071AB}"/>
                </a:ext>
              </a:extLst>
            </p:cNvPr>
            <p:cNvSpPr>
              <a:spLocks noChangeShapeType="1"/>
            </p:cNvSpPr>
            <p:nvPr/>
          </p:nvSpPr>
          <p:spPr bwMode="auto">
            <a:xfrm flipH="1" flipV="1">
              <a:off x="1173" y="885"/>
              <a:ext cx="0"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3" name="Line 18">
              <a:extLst>
                <a:ext uri="{FF2B5EF4-FFF2-40B4-BE49-F238E27FC236}">
                  <a16:creationId xmlns:a16="http://schemas.microsoft.com/office/drawing/2014/main" id="{BF986CEA-4E70-4B1C-872C-9FB1989A2275}"/>
                </a:ext>
              </a:extLst>
            </p:cNvPr>
            <p:cNvSpPr>
              <a:spLocks noChangeShapeType="1"/>
            </p:cNvSpPr>
            <p:nvPr/>
          </p:nvSpPr>
          <p:spPr bwMode="auto">
            <a:xfrm flipH="1" flipV="1">
              <a:off x="1317" y="885"/>
              <a:ext cx="1"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4" name="Line 19">
              <a:extLst>
                <a:ext uri="{FF2B5EF4-FFF2-40B4-BE49-F238E27FC236}">
                  <a16:creationId xmlns:a16="http://schemas.microsoft.com/office/drawing/2014/main" id="{CEC47010-43F1-4C51-AC4C-3861798C5347}"/>
                </a:ext>
              </a:extLst>
            </p:cNvPr>
            <p:cNvSpPr>
              <a:spLocks noChangeShapeType="1"/>
            </p:cNvSpPr>
            <p:nvPr/>
          </p:nvSpPr>
          <p:spPr bwMode="auto">
            <a:xfrm flipH="1" flipV="1">
              <a:off x="1461" y="885"/>
              <a:ext cx="0"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5" name="Line 20">
              <a:extLst>
                <a:ext uri="{FF2B5EF4-FFF2-40B4-BE49-F238E27FC236}">
                  <a16:creationId xmlns:a16="http://schemas.microsoft.com/office/drawing/2014/main" id="{1BD1E1B5-D8B7-407E-8949-CAF665AF29E7}"/>
                </a:ext>
              </a:extLst>
            </p:cNvPr>
            <p:cNvSpPr>
              <a:spLocks noChangeShapeType="1"/>
            </p:cNvSpPr>
            <p:nvPr/>
          </p:nvSpPr>
          <p:spPr bwMode="auto">
            <a:xfrm flipH="1" flipV="1">
              <a:off x="1605" y="885"/>
              <a:ext cx="0"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6" name="Rectangle 21">
              <a:extLst>
                <a:ext uri="{FF2B5EF4-FFF2-40B4-BE49-F238E27FC236}">
                  <a16:creationId xmlns:a16="http://schemas.microsoft.com/office/drawing/2014/main" id="{4B1B802F-163A-48D2-B303-4DE88B4D7BFA}"/>
                </a:ext>
              </a:extLst>
            </p:cNvPr>
            <p:cNvSpPr>
              <a:spLocks noChangeArrowheads="1"/>
            </p:cNvSpPr>
            <p:nvPr/>
          </p:nvSpPr>
          <p:spPr bwMode="auto">
            <a:xfrm>
              <a:off x="598" y="885"/>
              <a:ext cx="1151" cy="105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87" name="Rectangle 22" descr="5%">
              <a:extLst>
                <a:ext uri="{FF2B5EF4-FFF2-40B4-BE49-F238E27FC236}">
                  <a16:creationId xmlns:a16="http://schemas.microsoft.com/office/drawing/2014/main" id="{854AE07A-FFC8-4664-823B-E33C32FE0598}"/>
                </a:ext>
              </a:extLst>
            </p:cNvPr>
            <p:cNvSpPr>
              <a:spLocks noChangeArrowheads="1"/>
            </p:cNvSpPr>
            <p:nvPr/>
          </p:nvSpPr>
          <p:spPr bwMode="auto">
            <a:xfrm>
              <a:off x="454" y="885"/>
              <a:ext cx="144" cy="1057"/>
            </a:xfrm>
            <a:prstGeom prst="rect">
              <a:avLst/>
            </a:prstGeom>
            <a:blipFill dpi="0" rotWithShape="0">
              <a:blip r:embed="rId3"/>
              <a:srcRect/>
              <a:tile tx="0" ty="0" sx="100000" sy="100000" flip="none" algn="tl"/>
            </a:blipFill>
            <a:ln w="9525">
              <a:solidFill>
                <a:srgbClr val="969696"/>
              </a:solidFill>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88" name="Rectangle 23" descr="Wide upward diagonal">
              <a:extLst>
                <a:ext uri="{FF2B5EF4-FFF2-40B4-BE49-F238E27FC236}">
                  <a16:creationId xmlns:a16="http://schemas.microsoft.com/office/drawing/2014/main" id="{B0E8977C-4815-416D-85D0-3DBD4BF675DC}"/>
                </a:ext>
              </a:extLst>
            </p:cNvPr>
            <p:cNvSpPr>
              <a:spLocks noChangeArrowheads="1"/>
            </p:cNvSpPr>
            <p:nvPr/>
          </p:nvSpPr>
          <p:spPr bwMode="auto">
            <a:xfrm>
              <a:off x="1605" y="885"/>
              <a:ext cx="144" cy="1057"/>
            </a:xfrm>
            <a:prstGeom prst="rect">
              <a:avLst/>
            </a:prstGeom>
            <a:blipFill dpi="0" rotWithShape="0">
              <a:blip r:embed="rId4"/>
              <a:srcRect/>
              <a:tile tx="0" ty="0" sx="100000" sy="100000" flip="none" algn="tl"/>
            </a:blipFill>
            <a:ln w="9525">
              <a:solidFill>
                <a:srgbClr val="969696"/>
              </a:solidFill>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89" name="Line 24">
              <a:extLst>
                <a:ext uri="{FF2B5EF4-FFF2-40B4-BE49-F238E27FC236}">
                  <a16:creationId xmlns:a16="http://schemas.microsoft.com/office/drawing/2014/main" id="{66A35A8B-D98E-4FF1-B01A-7FCECC2688D4}"/>
                </a:ext>
              </a:extLst>
            </p:cNvPr>
            <p:cNvSpPr>
              <a:spLocks noChangeShapeType="1"/>
            </p:cNvSpPr>
            <p:nvPr/>
          </p:nvSpPr>
          <p:spPr bwMode="auto">
            <a:xfrm flipV="1">
              <a:off x="454" y="1105"/>
              <a:ext cx="1295" cy="528"/>
            </a:xfrm>
            <a:prstGeom prst="line">
              <a:avLst/>
            </a:prstGeom>
            <a:noFill/>
            <a:ln w="127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90" name="Line 25">
              <a:extLst>
                <a:ext uri="{FF2B5EF4-FFF2-40B4-BE49-F238E27FC236}">
                  <a16:creationId xmlns:a16="http://schemas.microsoft.com/office/drawing/2014/main" id="{2BAEF9CA-70C9-4930-A874-0AD313160DBF}"/>
                </a:ext>
              </a:extLst>
            </p:cNvPr>
            <p:cNvSpPr>
              <a:spLocks noChangeShapeType="1"/>
            </p:cNvSpPr>
            <p:nvPr/>
          </p:nvSpPr>
          <p:spPr bwMode="auto">
            <a:xfrm flipV="1">
              <a:off x="1030" y="797"/>
              <a:ext cx="0" cy="61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91" name="Line 26">
              <a:extLst>
                <a:ext uri="{FF2B5EF4-FFF2-40B4-BE49-F238E27FC236}">
                  <a16:creationId xmlns:a16="http://schemas.microsoft.com/office/drawing/2014/main" id="{C2AF4987-9C95-40E3-911D-E8C4EA272E66}"/>
                </a:ext>
              </a:extLst>
            </p:cNvPr>
            <p:cNvSpPr>
              <a:spLocks noChangeShapeType="1"/>
            </p:cNvSpPr>
            <p:nvPr/>
          </p:nvSpPr>
          <p:spPr bwMode="auto">
            <a:xfrm>
              <a:off x="1030" y="1413"/>
              <a:ext cx="827" cy="1"/>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92" name="Line 27">
              <a:extLst>
                <a:ext uri="{FF2B5EF4-FFF2-40B4-BE49-F238E27FC236}">
                  <a16:creationId xmlns:a16="http://schemas.microsoft.com/office/drawing/2014/main" id="{89D97C86-950A-4366-B777-EBEEC5BFF488}"/>
                </a:ext>
              </a:extLst>
            </p:cNvPr>
            <p:cNvSpPr>
              <a:spLocks noChangeShapeType="1"/>
            </p:cNvSpPr>
            <p:nvPr/>
          </p:nvSpPr>
          <p:spPr bwMode="auto">
            <a:xfrm flipV="1">
              <a:off x="454" y="1237"/>
              <a:ext cx="1295" cy="528"/>
            </a:xfrm>
            <a:prstGeom prst="line">
              <a:avLst/>
            </a:prstGeom>
            <a:noFill/>
            <a:ln w="127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93" name="Line 28">
              <a:extLst>
                <a:ext uri="{FF2B5EF4-FFF2-40B4-BE49-F238E27FC236}">
                  <a16:creationId xmlns:a16="http://schemas.microsoft.com/office/drawing/2014/main" id="{BB919B41-2AD2-4223-B945-09262906E667}"/>
                </a:ext>
              </a:extLst>
            </p:cNvPr>
            <p:cNvSpPr>
              <a:spLocks noChangeShapeType="1"/>
            </p:cNvSpPr>
            <p:nvPr/>
          </p:nvSpPr>
          <p:spPr bwMode="auto">
            <a:xfrm flipV="1">
              <a:off x="1173" y="797"/>
              <a:ext cx="1" cy="61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94" name="Text Box 29">
              <a:extLst>
                <a:ext uri="{FF2B5EF4-FFF2-40B4-BE49-F238E27FC236}">
                  <a16:creationId xmlns:a16="http://schemas.microsoft.com/office/drawing/2014/main" id="{EC522791-916A-4F13-8E17-8EAD449BC0AB}"/>
                </a:ext>
              </a:extLst>
            </p:cNvPr>
            <p:cNvSpPr txBox="1">
              <a:spLocks noChangeArrowheads="1"/>
            </p:cNvSpPr>
            <p:nvPr/>
          </p:nvSpPr>
          <p:spPr bwMode="auto">
            <a:xfrm>
              <a:off x="794" y="626"/>
              <a:ext cx="252"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Y</a:t>
              </a:r>
              <a:r>
                <a:rPr lang="en-US" altLang="en-US" sz="1200" b="1" baseline="-25000">
                  <a:latin typeface="Times New Roman" panose="02020603050405020304" pitchFamily="18" charset="0"/>
                </a:rPr>
                <a:t>t</a:t>
              </a:r>
              <a:endParaRPr lang="en-US" altLang="en-US" sz="1800"/>
            </a:p>
          </p:txBody>
        </p:sp>
        <p:sp>
          <p:nvSpPr>
            <p:cNvPr id="40995" name="Text Box 30">
              <a:extLst>
                <a:ext uri="{FF2B5EF4-FFF2-40B4-BE49-F238E27FC236}">
                  <a16:creationId xmlns:a16="http://schemas.microsoft.com/office/drawing/2014/main" id="{AA347532-CDE6-4A08-99A8-2F8C0E7BA4A0}"/>
                </a:ext>
              </a:extLst>
            </p:cNvPr>
            <p:cNvSpPr txBox="1">
              <a:spLocks noChangeArrowheads="1"/>
            </p:cNvSpPr>
            <p:nvPr/>
          </p:nvSpPr>
          <p:spPr bwMode="auto">
            <a:xfrm>
              <a:off x="1097" y="626"/>
              <a:ext cx="33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Y</a:t>
              </a:r>
              <a:r>
                <a:rPr lang="en-US" altLang="en-US" sz="1200" b="1" baseline="-25000">
                  <a:latin typeface="Times New Roman" panose="02020603050405020304" pitchFamily="18" charset="0"/>
                </a:rPr>
                <a:t>t+1</a:t>
              </a:r>
              <a:endParaRPr lang="en-US" altLang="en-US" sz="1800"/>
            </a:p>
          </p:txBody>
        </p:sp>
        <p:sp>
          <p:nvSpPr>
            <p:cNvPr id="40996" name="Text Box 31">
              <a:extLst>
                <a:ext uri="{FF2B5EF4-FFF2-40B4-BE49-F238E27FC236}">
                  <a16:creationId xmlns:a16="http://schemas.microsoft.com/office/drawing/2014/main" id="{160334D8-67A9-4924-82C4-A4A6B11B54D9}"/>
                </a:ext>
              </a:extLst>
            </p:cNvPr>
            <p:cNvSpPr txBox="1">
              <a:spLocks noChangeArrowheads="1"/>
            </p:cNvSpPr>
            <p:nvPr/>
          </p:nvSpPr>
          <p:spPr bwMode="auto">
            <a:xfrm>
              <a:off x="1677" y="1413"/>
              <a:ext cx="25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X</a:t>
              </a:r>
              <a:r>
                <a:rPr lang="en-US" altLang="en-US" sz="1200" b="1" baseline="-25000">
                  <a:latin typeface="Times New Roman" panose="02020603050405020304" pitchFamily="18" charset="0"/>
                </a:rPr>
                <a:t>t</a:t>
              </a:r>
              <a:endParaRPr lang="en-US" altLang="en-US" sz="1800"/>
            </a:p>
          </p:txBody>
        </p:sp>
        <p:sp>
          <p:nvSpPr>
            <p:cNvPr id="40997" name="Line 32">
              <a:extLst>
                <a:ext uri="{FF2B5EF4-FFF2-40B4-BE49-F238E27FC236}">
                  <a16:creationId xmlns:a16="http://schemas.microsoft.com/office/drawing/2014/main" id="{D21CDD56-AE7D-442F-958E-70FFB80DDD16}"/>
                </a:ext>
              </a:extLst>
            </p:cNvPr>
            <p:cNvSpPr>
              <a:spLocks noChangeShapeType="1"/>
            </p:cNvSpPr>
            <p:nvPr/>
          </p:nvSpPr>
          <p:spPr bwMode="auto">
            <a:xfrm flipV="1">
              <a:off x="454" y="973"/>
              <a:ext cx="1295" cy="528"/>
            </a:xfrm>
            <a:prstGeom prst="line">
              <a:avLst/>
            </a:prstGeom>
            <a:noFill/>
            <a:ln w="127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98" name="AutoShape 33">
              <a:extLst>
                <a:ext uri="{FF2B5EF4-FFF2-40B4-BE49-F238E27FC236}">
                  <a16:creationId xmlns:a16="http://schemas.microsoft.com/office/drawing/2014/main" id="{57235150-69E7-49A8-BDB3-E5FE86AED20B}"/>
                </a:ext>
              </a:extLst>
            </p:cNvPr>
            <p:cNvSpPr>
              <a:spLocks noChangeArrowheads="1"/>
            </p:cNvSpPr>
            <p:nvPr/>
          </p:nvSpPr>
          <p:spPr bwMode="auto">
            <a:xfrm>
              <a:off x="998" y="1284"/>
              <a:ext cx="220" cy="247"/>
            </a:xfrm>
            <a:prstGeom prst="roundRect">
              <a:avLst>
                <a:gd name="adj" fmla="val 36667"/>
              </a:avLst>
            </a:prstGeom>
            <a:noFill/>
            <a:ln w="127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99" name="AutoShape 35">
              <a:extLst>
                <a:ext uri="{FF2B5EF4-FFF2-40B4-BE49-F238E27FC236}">
                  <a16:creationId xmlns:a16="http://schemas.microsoft.com/office/drawing/2014/main" id="{7E2B072B-A9CA-4C24-A03F-688018AD9907}"/>
                </a:ext>
              </a:extLst>
            </p:cNvPr>
            <p:cNvSpPr>
              <a:spLocks noChangeArrowheads="1"/>
            </p:cNvSpPr>
            <p:nvPr/>
          </p:nvSpPr>
          <p:spPr bwMode="auto">
            <a:xfrm>
              <a:off x="1569" y="943"/>
              <a:ext cx="220" cy="177"/>
            </a:xfrm>
            <a:prstGeom prst="roundRect">
              <a:avLst>
                <a:gd name="adj" fmla="val 36667"/>
              </a:avLst>
            </a:prstGeom>
            <a:noFill/>
            <a:ln w="127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1000" name="Text Box 36">
              <a:extLst>
                <a:ext uri="{FF2B5EF4-FFF2-40B4-BE49-F238E27FC236}">
                  <a16:creationId xmlns:a16="http://schemas.microsoft.com/office/drawing/2014/main" id="{9AF7AD2C-3FB3-4819-9B09-F6B846AA9C55}"/>
                </a:ext>
              </a:extLst>
            </p:cNvPr>
            <p:cNvSpPr txBox="1">
              <a:spLocks noChangeArrowheads="1"/>
            </p:cNvSpPr>
            <p:nvPr/>
          </p:nvSpPr>
          <p:spPr bwMode="auto">
            <a:xfrm>
              <a:off x="1172" y="1531"/>
              <a:ext cx="152" cy="164"/>
            </a:xfrm>
            <a:prstGeom prst="rect">
              <a:avLst/>
            </a:prstGeom>
            <a:solidFill>
              <a:srgbClr val="FFFFFF"/>
            </a:solidFill>
            <a:ln w="9525">
              <a:solidFill>
                <a:srgbClr val="000000"/>
              </a:solidFill>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buClrTx/>
                <a:buSzTx/>
                <a:buFontTx/>
                <a:buNone/>
              </a:pPr>
              <a:r>
                <a:rPr lang="en-US" altLang="en-US" sz="800">
                  <a:latin typeface="Times New Roman" panose="02020603050405020304" pitchFamily="18" charset="0"/>
                </a:rPr>
                <a:t>A</a:t>
              </a:r>
              <a:endParaRPr lang="en-US" altLang="en-US" sz="1800"/>
            </a:p>
          </p:txBody>
        </p:sp>
        <p:sp>
          <p:nvSpPr>
            <p:cNvPr id="41001" name="Text Box 37">
              <a:extLst>
                <a:ext uri="{FF2B5EF4-FFF2-40B4-BE49-F238E27FC236}">
                  <a16:creationId xmlns:a16="http://schemas.microsoft.com/office/drawing/2014/main" id="{1590CB7B-9C8E-40BB-97AB-F338362210BE}"/>
                </a:ext>
              </a:extLst>
            </p:cNvPr>
            <p:cNvSpPr txBox="1">
              <a:spLocks noChangeArrowheads="1"/>
            </p:cNvSpPr>
            <p:nvPr/>
          </p:nvSpPr>
          <p:spPr bwMode="auto">
            <a:xfrm>
              <a:off x="1399" y="873"/>
              <a:ext cx="152" cy="164"/>
            </a:xfrm>
            <a:prstGeom prst="rect">
              <a:avLst/>
            </a:prstGeom>
            <a:solidFill>
              <a:srgbClr val="FFFFFF"/>
            </a:solidFill>
            <a:ln w="9525">
              <a:solidFill>
                <a:srgbClr val="000000"/>
              </a:solidFill>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buClrTx/>
                <a:buSzTx/>
                <a:buFontTx/>
                <a:buNone/>
              </a:pPr>
              <a:r>
                <a:rPr lang="en-US" altLang="en-US" sz="800">
                  <a:latin typeface="Times New Roman" panose="02020603050405020304" pitchFamily="18" charset="0"/>
                </a:rPr>
                <a:t>B</a:t>
              </a:r>
              <a:endParaRPr lang="en-US" altLang="en-US" sz="1800"/>
            </a:p>
          </p:txBody>
        </p:sp>
        <p:sp>
          <p:nvSpPr>
            <p:cNvPr id="41002" name="Text Box 39">
              <a:extLst>
                <a:ext uri="{FF2B5EF4-FFF2-40B4-BE49-F238E27FC236}">
                  <a16:creationId xmlns:a16="http://schemas.microsoft.com/office/drawing/2014/main" id="{79B91A3C-C79B-4627-B654-8A24C1B911D2}"/>
                </a:ext>
              </a:extLst>
            </p:cNvPr>
            <p:cNvSpPr txBox="1">
              <a:spLocks noChangeArrowheads="1"/>
            </p:cNvSpPr>
            <p:nvPr/>
          </p:nvSpPr>
          <p:spPr bwMode="auto">
            <a:xfrm>
              <a:off x="416" y="708"/>
              <a:ext cx="33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v</a:t>
              </a:r>
              <a:r>
                <a:rPr lang="en-US" altLang="en-US" sz="1200" b="1" baseline="30000">
                  <a:latin typeface="Times New Roman" panose="02020603050405020304" pitchFamily="18" charset="0"/>
                </a:rPr>
                <a:t>out</a:t>
              </a:r>
              <a:endParaRPr lang="en-US" altLang="en-US" sz="1800"/>
            </a:p>
          </p:txBody>
        </p:sp>
        <p:sp>
          <p:nvSpPr>
            <p:cNvPr id="41003" name="Text Box 40">
              <a:extLst>
                <a:ext uri="{FF2B5EF4-FFF2-40B4-BE49-F238E27FC236}">
                  <a16:creationId xmlns:a16="http://schemas.microsoft.com/office/drawing/2014/main" id="{2238708F-3AFC-409D-8E7A-1901D992A2F8}"/>
                </a:ext>
              </a:extLst>
            </p:cNvPr>
            <p:cNvSpPr txBox="1">
              <a:spLocks noChangeArrowheads="1"/>
            </p:cNvSpPr>
            <p:nvPr/>
          </p:nvSpPr>
          <p:spPr bwMode="auto">
            <a:xfrm>
              <a:off x="1595" y="708"/>
              <a:ext cx="334"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v</a:t>
              </a:r>
              <a:r>
                <a:rPr lang="en-US" altLang="en-US" sz="1200" b="1" baseline="30000">
                  <a:latin typeface="Times New Roman" panose="02020603050405020304" pitchFamily="18" charset="0"/>
                </a:rPr>
                <a:t>in</a:t>
              </a:r>
              <a:r>
                <a:rPr lang="en-US" altLang="en-US" sz="1200" b="1" baseline="-25000">
                  <a:latin typeface="Times New Roman" panose="02020603050405020304" pitchFamily="18" charset="0"/>
                </a:rPr>
                <a:t> </a:t>
              </a:r>
              <a:endParaRPr lang="en-US" altLang="en-US" sz="1800"/>
            </a:p>
          </p:txBody>
        </p:sp>
        <p:pic>
          <p:nvPicPr>
            <p:cNvPr id="41004" name="Picture 41">
              <a:extLst>
                <a:ext uri="{FF2B5EF4-FFF2-40B4-BE49-F238E27FC236}">
                  <a16:creationId xmlns:a16="http://schemas.microsoft.com/office/drawing/2014/main" id="{64A89600-0553-4A18-83A8-6997FE075F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9936" t="21733" r="18275" b="68990"/>
            <a:stretch>
              <a:fillRect/>
            </a:stretch>
          </p:blipFill>
          <p:spPr bwMode="auto">
            <a:xfrm>
              <a:off x="3291" y="939"/>
              <a:ext cx="681"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5" name="Picture 42">
              <a:extLst>
                <a:ext uri="{FF2B5EF4-FFF2-40B4-BE49-F238E27FC236}">
                  <a16:creationId xmlns:a16="http://schemas.microsoft.com/office/drawing/2014/main" id="{3C030467-D9E1-4A13-BAE4-38B1A66DD6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4506" t="61421" r="49699" b="19516"/>
            <a:stretch>
              <a:fillRect/>
            </a:stretch>
          </p:blipFill>
          <p:spPr bwMode="auto">
            <a:xfrm>
              <a:off x="1929" y="1131"/>
              <a:ext cx="908" cy="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6" name="Text Box 43">
              <a:extLst>
                <a:ext uri="{FF2B5EF4-FFF2-40B4-BE49-F238E27FC236}">
                  <a16:creationId xmlns:a16="http://schemas.microsoft.com/office/drawing/2014/main" id="{B4A3B6E2-15B7-4504-8F35-41B3FC57EA94}"/>
                </a:ext>
              </a:extLst>
            </p:cNvPr>
            <p:cNvSpPr txBox="1">
              <a:spLocks noChangeArrowheads="1"/>
            </p:cNvSpPr>
            <p:nvPr/>
          </p:nvSpPr>
          <p:spPr bwMode="auto">
            <a:xfrm>
              <a:off x="2771" y="1362"/>
              <a:ext cx="293"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endParaRPr lang="en-US" altLang="en-US" sz="1800"/>
            </a:p>
          </p:txBody>
        </p:sp>
        <p:sp>
          <p:nvSpPr>
            <p:cNvPr id="41007" name="Text Box 44">
              <a:extLst>
                <a:ext uri="{FF2B5EF4-FFF2-40B4-BE49-F238E27FC236}">
                  <a16:creationId xmlns:a16="http://schemas.microsoft.com/office/drawing/2014/main" id="{195E766B-E192-46D9-B21A-075EA5749A4A}"/>
                </a:ext>
              </a:extLst>
            </p:cNvPr>
            <p:cNvSpPr txBox="1">
              <a:spLocks noChangeArrowheads="1"/>
            </p:cNvSpPr>
            <p:nvPr/>
          </p:nvSpPr>
          <p:spPr bwMode="auto">
            <a:xfrm>
              <a:off x="2771" y="1624"/>
              <a:ext cx="29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endParaRPr lang="en-US" altLang="en-US" sz="1800"/>
            </a:p>
          </p:txBody>
        </p:sp>
        <p:sp>
          <p:nvSpPr>
            <p:cNvPr id="41008" name="Text Box 45">
              <a:extLst>
                <a:ext uri="{FF2B5EF4-FFF2-40B4-BE49-F238E27FC236}">
                  <a16:creationId xmlns:a16="http://schemas.microsoft.com/office/drawing/2014/main" id="{FD0C224A-123B-4A5E-AD79-40A4491CF4BB}"/>
                </a:ext>
              </a:extLst>
            </p:cNvPr>
            <p:cNvSpPr txBox="1">
              <a:spLocks noChangeArrowheads="1"/>
            </p:cNvSpPr>
            <p:nvPr/>
          </p:nvSpPr>
          <p:spPr bwMode="auto">
            <a:xfrm>
              <a:off x="1929" y="955"/>
              <a:ext cx="252"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Y</a:t>
              </a:r>
              <a:r>
                <a:rPr lang="en-US" altLang="en-US" sz="1200" b="1" baseline="-25000">
                  <a:latin typeface="Times New Roman" panose="02020603050405020304" pitchFamily="18" charset="0"/>
                </a:rPr>
                <a:t>t</a:t>
              </a:r>
              <a:endParaRPr lang="en-US" altLang="en-US" sz="1800"/>
            </a:p>
          </p:txBody>
        </p:sp>
        <p:sp>
          <p:nvSpPr>
            <p:cNvPr id="41009" name="Text Box 46">
              <a:extLst>
                <a:ext uri="{FF2B5EF4-FFF2-40B4-BE49-F238E27FC236}">
                  <a16:creationId xmlns:a16="http://schemas.microsoft.com/office/drawing/2014/main" id="{EF02C167-324D-4B5C-BBD5-EF8764CE68C9}"/>
                </a:ext>
              </a:extLst>
            </p:cNvPr>
            <p:cNvSpPr txBox="1">
              <a:spLocks noChangeArrowheads="1"/>
            </p:cNvSpPr>
            <p:nvPr/>
          </p:nvSpPr>
          <p:spPr bwMode="auto">
            <a:xfrm>
              <a:off x="2534" y="955"/>
              <a:ext cx="40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buClrTx/>
                <a:buSzTx/>
                <a:buFontTx/>
                <a:buNone/>
              </a:pPr>
              <a:r>
                <a:rPr lang="en-US" altLang="en-US" sz="1200" b="1">
                  <a:latin typeface="Times New Roman" panose="02020603050405020304" pitchFamily="18" charset="0"/>
                </a:rPr>
                <a:t>Y</a:t>
              </a:r>
              <a:r>
                <a:rPr lang="en-US" altLang="en-US" sz="1200" b="1" baseline="-25000">
                  <a:latin typeface="Times New Roman" panose="02020603050405020304" pitchFamily="18" charset="0"/>
                </a:rPr>
                <a:t>t+1</a:t>
              </a:r>
              <a:endParaRPr lang="en-US" altLang="en-US" sz="1800"/>
            </a:p>
          </p:txBody>
        </p:sp>
        <p:sp>
          <p:nvSpPr>
            <p:cNvPr id="41010" name="Line 47">
              <a:extLst>
                <a:ext uri="{FF2B5EF4-FFF2-40B4-BE49-F238E27FC236}">
                  <a16:creationId xmlns:a16="http://schemas.microsoft.com/office/drawing/2014/main" id="{C3EDBC28-B5DA-42B2-BFAE-C5BC904FBEE4}"/>
                </a:ext>
              </a:extLst>
            </p:cNvPr>
            <p:cNvSpPr>
              <a:spLocks noChangeShapeType="1"/>
            </p:cNvSpPr>
            <p:nvPr/>
          </p:nvSpPr>
          <p:spPr bwMode="auto">
            <a:xfrm>
              <a:off x="2080" y="1542"/>
              <a:ext cx="757"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11" name="Line 48">
              <a:extLst>
                <a:ext uri="{FF2B5EF4-FFF2-40B4-BE49-F238E27FC236}">
                  <a16:creationId xmlns:a16="http://schemas.microsoft.com/office/drawing/2014/main" id="{B3462C91-2CA1-4858-8BE1-9ED71F563C79}"/>
                </a:ext>
              </a:extLst>
            </p:cNvPr>
            <p:cNvSpPr>
              <a:spLocks noChangeShapeType="1"/>
            </p:cNvSpPr>
            <p:nvPr/>
          </p:nvSpPr>
          <p:spPr bwMode="auto">
            <a:xfrm>
              <a:off x="2698" y="1821"/>
              <a:ext cx="139" cy="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12" name="Line 49">
              <a:extLst>
                <a:ext uri="{FF2B5EF4-FFF2-40B4-BE49-F238E27FC236}">
                  <a16:creationId xmlns:a16="http://schemas.microsoft.com/office/drawing/2014/main" id="{3DC1C56A-FC14-42CE-A726-B2320D2860F3}"/>
                </a:ext>
              </a:extLst>
            </p:cNvPr>
            <p:cNvSpPr>
              <a:spLocks noChangeShapeType="1"/>
            </p:cNvSpPr>
            <p:nvPr/>
          </p:nvSpPr>
          <p:spPr bwMode="auto">
            <a:xfrm>
              <a:off x="3291" y="1350"/>
              <a:ext cx="0" cy="24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13" name="Line 50">
              <a:extLst>
                <a:ext uri="{FF2B5EF4-FFF2-40B4-BE49-F238E27FC236}">
                  <a16:creationId xmlns:a16="http://schemas.microsoft.com/office/drawing/2014/main" id="{B10D9BD0-258B-464B-BE74-A13856317918}"/>
                </a:ext>
              </a:extLst>
            </p:cNvPr>
            <p:cNvSpPr>
              <a:spLocks noChangeShapeType="1"/>
            </p:cNvSpPr>
            <p:nvPr/>
          </p:nvSpPr>
          <p:spPr bwMode="auto">
            <a:xfrm>
              <a:off x="3442" y="1268"/>
              <a:ext cx="0" cy="32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14" name="Line 51">
              <a:extLst>
                <a:ext uri="{FF2B5EF4-FFF2-40B4-BE49-F238E27FC236}">
                  <a16:creationId xmlns:a16="http://schemas.microsoft.com/office/drawing/2014/main" id="{3BDBC802-62D9-4F0F-9BDC-B5E210B1AD6F}"/>
                </a:ext>
              </a:extLst>
            </p:cNvPr>
            <p:cNvSpPr>
              <a:spLocks noChangeShapeType="1"/>
            </p:cNvSpPr>
            <p:nvPr/>
          </p:nvSpPr>
          <p:spPr bwMode="auto">
            <a:xfrm>
              <a:off x="3959" y="939"/>
              <a:ext cx="1" cy="657"/>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15" name="AutoShape 52">
              <a:extLst>
                <a:ext uri="{FF2B5EF4-FFF2-40B4-BE49-F238E27FC236}">
                  <a16:creationId xmlns:a16="http://schemas.microsoft.com/office/drawing/2014/main" id="{0915C574-97AC-4131-B716-D02F33F567C7}"/>
                </a:ext>
              </a:extLst>
            </p:cNvPr>
            <p:cNvSpPr>
              <a:spLocks/>
            </p:cNvSpPr>
            <p:nvPr/>
          </p:nvSpPr>
          <p:spPr bwMode="auto">
            <a:xfrm rot="5400000">
              <a:off x="3321" y="1639"/>
              <a:ext cx="92" cy="151"/>
            </a:xfrm>
            <a:prstGeom prst="rightBrace">
              <a:avLst>
                <a:gd name="adj1" fmla="val 13678"/>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1016" name="AutoShape 53">
              <a:extLst>
                <a:ext uri="{FF2B5EF4-FFF2-40B4-BE49-F238E27FC236}">
                  <a16:creationId xmlns:a16="http://schemas.microsoft.com/office/drawing/2014/main" id="{44421378-2F63-4963-A865-89D921CB95C8}"/>
                </a:ext>
              </a:extLst>
            </p:cNvPr>
            <p:cNvSpPr>
              <a:spLocks/>
            </p:cNvSpPr>
            <p:nvPr/>
          </p:nvSpPr>
          <p:spPr bwMode="auto">
            <a:xfrm rot="5400000">
              <a:off x="3666" y="1455"/>
              <a:ext cx="82" cy="530"/>
            </a:xfrm>
            <a:prstGeom prst="rightBrace">
              <a:avLst>
                <a:gd name="adj1" fmla="val 53862"/>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1017" name="Text Box 54">
              <a:extLst>
                <a:ext uri="{FF2B5EF4-FFF2-40B4-BE49-F238E27FC236}">
                  <a16:creationId xmlns:a16="http://schemas.microsoft.com/office/drawing/2014/main" id="{8859D0AE-62FE-4D86-A651-778F54F89685}"/>
                </a:ext>
              </a:extLst>
            </p:cNvPr>
            <p:cNvSpPr txBox="1">
              <a:spLocks noChangeArrowheads="1"/>
            </p:cNvSpPr>
            <p:nvPr/>
          </p:nvSpPr>
          <p:spPr bwMode="auto">
            <a:xfrm>
              <a:off x="3260" y="1695"/>
              <a:ext cx="258"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rtl="0" eaLnBrk="1" hangingPunct="1">
                <a:spcBef>
                  <a:spcPct val="0"/>
                </a:spcBef>
                <a:buClrTx/>
                <a:buSzTx/>
                <a:buFontTx/>
                <a:buNone/>
              </a:pPr>
              <a:r>
                <a:rPr lang="en-US" altLang="en-US" sz="1200" b="1">
                  <a:latin typeface="Times New Roman" panose="02020603050405020304" pitchFamily="18" charset="0"/>
                </a:rPr>
                <a:t>w</a:t>
              </a:r>
              <a:r>
                <a:rPr lang="en-US" altLang="en-US" sz="1200" b="1" baseline="-25000">
                  <a:latin typeface="Times New Roman" panose="02020603050405020304" pitchFamily="18" charset="0"/>
                </a:rPr>
                <a:t>1</a:t>
              </a:r>
              <a:endParaRPr lang="en-US" altLang="en-US" sz="1800"/>
            </a:p>
          </p:txBody>
        </p:sp>
        <p:sp>
          <p:nvSpPr>
            <p:cNvPr id="41018" name="Text Box 55">
              <a:extLst>
                <a:ext uri="{FF2B5EF4-FFF2-40B4-BE49-F238E27FC236}">
                  <a16:creationId xmlns:a16="http://schemas.microsoft.com/office/drawing/2014/main" id="{9AB69C95-6357-4BE9-BFF2-9C9FBDC78BF7}"/>
                </a:ext>
              </a:extLst>
            </p:cNvPr>
            <p:cNvSpPr txBox="1">
              <a:spLocks noChangeArrowheads="1"/>
            </p:cNvSpPr>
            <p:nvPr/>
          </p:nvSpPr>
          <p:spPr bwMode="auto">
            <a:xfrm>
              <a:off x="3518" y="1695"/>
              <a:ext cx="378"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rtl="0" eaLnBrk="1" hangingPunct="1">
                <a:spcBef>
                  <a:spcPct val="0"/>
                </a:spcBef>
                <a:buClrTx/>
                <a:buSzTx/>
                <a:buFontTx/>
                <a:buNone/>
              </a:pPr>
              <a:r>
                <a:rPr lang="en-US" altLang="en-US" sz="1200" b="1">
                  <a:latin typeface="Times New Roman" panose="02020603050405020304" pitchFamily="18" charset="0"/>
                </a:rPr>
                <a:t>1-w</a:t>
              </a:r>
              <a:r>
                <a:rPr lang="en-US" altLang="en-US" sz="1200" b="1" baseline="-25000">
                  <a:latin typeface="Times New Roman" panose="02020603050405020304" pitchFamily="18" charset="0"/>
                </a:rPr>
                <a:t>1</a:t>
              </a:r>
              <a:endParaRPr lang="en-US" altLang="en-US" sz="1800"/>
            </a:p>
          </p:txBody>
        </p:sp>
        <p:sp>
          <p:nvSpPr>
            <p:cNvPr id="41019" name="Text Box 56">
              <a:extLst>
                <a:ext uri="{FF2B5EF4-FFF2-40B4-BE49-F238E27FC236}">
                  <a16:creationId xmlns:a16="http://schemas.microsoft.com/office/drawing/2014/main" id="{3301728C-26E1-4DDD-824F-D493CAEA0A65}"/>
                </a:ext>
              </a:extLst>
            </p:cNvPr>
            <p:cNvSpPr txBox="1">
              <a:spLocks noChangeArrowheads="1"/>
            </p:cNvSpPr>
            <p:nvPr/>
          </p:nvSpPr>
          <p:spPr bwMode="auto">
            <a:xfrm>
              <a:off x="2383" y="626"/>
              <a:ext cx="151" cy="165"/>
            </a:xfrm>
            <a:prstGeom prst="rect">
              <a:avLst/>
            </a:prstGeom>
            <a:solidFill>
              <a:srgbClr val="FFFFFF"/>
            </a:solidFill>
            <a:ln w="9525">
              <a:solidFill>
                <a:srgbClr val="000000"/>
              </a:solidFill>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buClrTx/>
                <a:buSzTx/>
                <a:buFontTx/>
                <a:buNone/>
              </a:pPr>
              <a:r>
                <a:rPr lang="en-US" altLang="en-US" sz="800">
                  <a:latin typeface="Times New Roman" panose="02020603050405020304" pitchFamily="18" charset="0"/>
                </a:rPr>
                <a:t>A</a:t>
              </a:r>
              <a:endParaRPr lang="en-US" altLang="en-US" sz="1800"/>
            </a:p>
          </p:txBody>
        </p:sp>
        <p:sp>
          <p:nvSpPr>
            <p:cNvPr id="41020" name="Text Box 57">
              <a:extLst>
                <a:ext uri="{FF2B5EF4-FFF2-40B4-BE49-F238E27FC236}">
                  <a16:creationId xmlns:a16="http://schemas.microsoft.com/office/drawing/2014/main" id="{BDBC4B61-00A1-4929-8961-46F0F3A7479B}"/>
                </a:ext>
              </a:extLst>
            </p:cNvPr>
            <p:cNvSpPr txBox="1">
              <a:spLocks noChangeArrowheads="1"/>
            </p:cNvSpPr>
            <p:nvPr/>
          </p:nvSpPr>
          <p:spPr bwMode="auto">
            <a:xfrm>
              <a:off x="3593" y="626"/>
              <a:ext cx="152" cy="165"/>
            </a:xfrm>
            <a:prstGeom prst="rect">
              <a:avLst/>
            </a:prstGeom>
            <a:solidFill>
              <a:srgbClr val="FFFFFF"/>
            </a:solidFill>
            <a:ln w="9525">
              <a:solidFill>
                <a:srgbClr val="000000"/>
              </a:solidFill>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buClrTx/>
                <a:buSzTx/>
                <a:buFontTx/>
                <a:buNone/>
              </a:pPr>
              <a:r>
                <a:rPr lang="en-US" altLang="en-US" sz="800">
                  <a:latin typeface="Times New Roman" panose="02020603050405020304" pitchFamily="18" charset="0"/>
                </a:rPr>
                <a:t>B</a:t>
              </a:r>
              <a:endParaRPr lang="en-US" altLang="en-US" sz="1800"/>
            </a:p>
          </p:txBody>
        </p:sp>
        <p:sp>
          <p:nvSpPr>
            <p:cNvPr id="41021" name="AutoShape 58">
              <a:extLst>
                <a:ext uri="{FF2B5EF4-FFF2-40B4-BE49-F238E27FC236}">
                  <a16:creationId xmlns:a16="http://schemas.microsoft.com/office/drawing/2014/main" id="{7F36B06A-1E56-4A57-9A3E-CE6279BBB7A5}"/>
                </a:ext>
              </a:extLst>
            </p:cNvPr>
            <p:cNvSpPr>
              <a:spLocks/>
            </p:cNvSpPr>
            <p:nvPr/>
          </p:nvSpPr>
          <p:spPr bwMode="auto">
            <a:xfrm>
              <a:off x="1626" y="1156"/>
              <a:ext cx="76" cy="246"/>
            </a:xfrm>
            <a:prstGeom prst="rightBrace">
              <a:avLst>
                <a:gd name="adj1" fmla="val 26974"/>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1022" name="Text Box 59">
              <a:extLst>
                <a:ext uri="{FF2B5EF4-FFF2-40B4-BE49-F238E27FC236}">
                  <a16:creationId xmlns:a16="http://schemas.microsoft.com/office/drawing/2014/main" id="{2AFAC45E-60BE-40DA-9F05-8709BE3784D2}"/>
                </a:ext>
              </a:extLst>
            </p:cNvPr>
            <p:cNvSpPr txBox="1">
              <a:spLocks noChangeArrowheads="1"/>
            </p:cNvSpPr>
            <p:nvPr/>
          </p:nvSpPr>
          <p:spPr bwMode="auto">
            <a:xfrm>
              <a:off x="1626" y="1120"/>
              <a:ext cx="33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 </a:t>
              </a:r>
              <a:endParaRPr lang="en-US" altLang="en-US" sz="1800"/>
            </a:p>
          </p:txBody>
        </p:sp>
      </p:grpSp>
      <p:sp>
        <p:nvSpPr>
          <p:cNvPr id="40964" name="Text Box 60">
            <a:extLst>
              <a:ext uri="{FF2B5EF4-FFF2-40B4-BE49-F238E27FC236}">
                <a16:creationId xmlns:a16="http://schemas.microsoft.com/office/drawing/2014/main" id="{E08B897D-C8ED-4447-915F-ABA667E4D762}"/>
              </a:ext>
            </a:extLst>
          </p:cNvPr>
          <p:cNvSpPr txBox="1">
            <a:spLocks noChangeArrowheads="1"/>
          </p:cNvSpPr>
          <p:nvPr/>
        </p:nvSpPr>
        <p:spPr bwMode="auto">
          <a:xfrm>
            <a:off x="3863976" y="911225"/>
            <a:ext cx="4176713"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buClrTx/>
              <a:buSzTx/>
              <a:buFontTx/>
              <a:buNone/>
            </a:pPr>
            <a:r>
              <a:rPr lang="en-US" altLang="en-US" sz="2400"/>
              <a:t>X-Driven Update</a:t>
            </a:r>
          </a:p>
        </p:txBody>
      </p:sp>
      <p:pic>
        <p:nvPicPr>
          <p:cNvPr id="40965" name="Picture 61">
            <a:extLst>
              <a:ext uri="{FF2B5EF4-FFF2-40B4-BE49-F238E27FC236}">
                <a16:creationId xmlns:a16="http://schemas.microsoft.com/office/drawing/2014/main" id="{0DA0EA08-47BA-4335-9B3A-DB3912A415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125" t="27365" r="18994" b="27365"/>
          <a:stretch>
            <a:fillRect/>
          </a:stretch>
        </p:blipFill>
        <p:spPr bwMode="auto">
          <a:xfrm>
            <a:off x="4368800" y="3414714"/>
            <a:ext cx="5976938"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 Box 62">
            <a:extLst>
              <a:ext uri="{FF2B5EF4-FFF2-40B4-BE49-F238E27FC236}">
                <a16:creationId xmlns:a16="http://schemas.microsoft.com/office/drawing/2014/main" id="{C1446565-2FAB-4321-BC75-EABB888465B4}"/>
              </a:ext>
            </a:extLst>
          </p:cNvPr>
          <p:cNvSpPr txBox="1">
            <a:spLocks noChangeArrowheads="1"/>
          </p:cNvSpPr>
          <p:nvPr/>
        </p:nvSpPr>
        <p:spPr bwMode="auto">
          <a:xfrm>
            <a:off x="6311901" y="3259138"/>
            <a:ext cx="417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buClrTx/>
              <a:buSzTx/>
              <a:buFontTx/>
              <a:buNone/>
            </a:pPr>
            <a:r>
              <a:rPr lang="en-US" altLang="en-US" sz="2400"/>
              <a:t>Y-Driven Update</a:t>
            </a:r>
          </a:p>
        </p:txBody>
      </p:sp>
      <p:sp>
        <p:nvSpPr>
          <p:cNvPr id="40967" name="Rectangle 63">
            <a:extLst>
              <a:ext uri="{FF2B5EF4-FFF2-40B4-BE49-F238E27FC236}">
                <a16:creationId xmlns:a16="http://schemas.microsoft.com/office/drawing/2014/main" id="{390E53BC-9F86-433A-A2F3-A60974D1ABB7}"/>
              </a:ext>
            </a:extLst>
          </p:cNvPr>
          <p:cNvSpPr>
            <a:spLocks noChangeArrowheads="1"/>
          </p:cNvSpPr>
          <p:nvPr/>
        </p:nvSpPr>
        <p:spPr bwMode="auto">
          <a:xfrm>
            <a:off x="4367213" y="3213100"/>
            <a:ext cx="5905500" cy="2952750"/>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68" name="Rectangle 64">
            <a:extLst>
              <a:ext uri="{FF2B5EF4-FFF2-40B4-BE49-F238E27FC236}">
                <a16:creationId xmlns:a16="http://schemas.microsoft.com/office/drawing/2014/main" id="{E7DF2FFC-E283-4BA7-BCD1-D796CB299FB0}"/>
              </a:ext>
            </a:extLst>
          </p:cNvPr>
          <p:cNvSpPr>
            <a:spLocks noChangeArrowheads="1"/>
          </p:cNvSpPr>
          <p:nvPr/>
        </p:nvSpPr>
        <p:spPr bwMode="auto">
          <a:xfrm>
            <a:off x="2063751" y="836613"/>
            <a:ext cx="6119813" cy="2305050"/>
          </a:xfrm>
          <a:prstGeom prst="rect">
            <a:avLst/>
          </a:prstGeom>
          <a:noFill/>
          <a:ln w="3810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1800">
              <a:solidFill>
                <a:schemeClr val="bg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EA99EEC8-AF83-48F7-90DB-48E9FD9BBFF0}"/>
              </a:ext>
            </a:extLst>
          </p:cNvPr>
          <p:cNvSpPr>
            <a:spLocks noGrp="1" noChangeArrowheads="1"/>
          </p:cNvSpPr>
          <p:nvPr>
            <p:ph type="title"/>
          </p:nvPr>
        </p:nvSpPr>
        <p:spPr>
          <a:xfrm>
            <a:off x="1992314" y="188913"/>
            <a:ext cx="8135937" cy="1371600"/>
          </a:xfrm>
        </p:spPr>
        <p:txBody>
          <a:bodyPr/>
          <a:lstStyle/>
          <a:p>
            <a:pPr eaLnBrk="1" hangingPunct="1"/>
            <a:r>
              <a:rPr lang="en-US" altLang="en-US" u="sng"/>
              <a:t>D</a:t>
            </a:r>
            <a:r>
              <a:rPr lang="en-US" altLang="en-US"/>
              <a:t>SHAS: Why Sliding Window ?</a:t>
            </a:r>
          </a:p>
        </p:txBody>
      </p:sp>
      <p:sp>
        <p:nvSpPr>
          <p:cNvPr id="43011" name="Rectangle 3">
            <a:extLst>
              <a:ext uri="{FF2B5EF4-FFF2-40B4-BE49-F238E27FC236}">
                <a16:creationId xmlns:a16="http://schemas.microsoft.com/office/drawing/2014/main" id="{6CD114C9-EACD-4DEA-8334-16B1DFA9DCCB}"/>
              </a:ext>
            </a:extLst>
          </p:cNvPr>
          <p:cNvSpPr>
            <a:spLocks noGrp="1" noChangeArrowheads="1"/>
          </p:cNvSpPr>
          <p:nvPr>
            <p:ph type="body" idx="1"/>
          </p:nvPr>
        </p:nvSpPr>
        <p:spPr>
          <a:xfrm>
            <a:off x="1981200" y="4295776"/>
            <a:ext cx="8229600" cy="1725613"/>
          </a:xfrm>
        </p:spPr>
        <p:txBody>
          <a:bodyPr>
            <a:normAutofit fontScale="92500" lnSpcReduction="20000"/>
          </a:bodyPr>
          <a:lstStyle/>
          <a:p>
            <a:pPr algn="l" rtl="0" eaLnBrk="1" hangingPunct="1"/>
            <a:r>
              <a:rPr lang="en-US" altLang="en-US" sz="1800"/>
              <a:t>Constraints on memory and speed </a:t>
            </a:r>
            <a:br>
              <a:rPr lang="en-US" altLang="en-US" sz="1800"/>
            </a:br>
            <a:r>
              <a:rPr lang="en-US" altLang="en-US" sz="1800"/>
              <a:t>(moderate cube </a:t>
            </a:r>
            <a:r>
              <a:rPr lang="en-US" altLang="en-US" sz="1800" i="1"/>
              <a:t>64</a:t>
            </a:r>
            <a:r>
              <a:rPr lang="en-US" altLang="en-US" sz="1800" i="1" baseline="30000"/>
              <a:t>3 </a:t>
            </a:r>
            <a:r>
              <a:rPr lang="en-US" altLang="en-US" sz="1800"/>
              <a:t>=&gt; </a:t>
            </a:r>
            <a:r>
              <a:rPr lang="en-US" altLang="en-US" sz="1800" i="1"/>
              <a:t>1.5</a:t>
            </a:r>
            <a:r>
              <a:rPr lang="en-US" altLang="en-US" sz="1800"/>
              <a:t> Gb of coefficients)</a:t>
            </a:r>
          </a:p>
          <a:p>
            <a:pPr algn="l" rtl="0" eaLnBrk="1" hangingPunct="1"/>
            <a:r>
              <a:rPr lang="en-US" altLang="en-US" sz="1800"/>
              <a:t>Shift-invariant</a:t>
            </a:r>
          </a:p>
          <a:p>
            <a:pPr algn="l" rtl="0" eaLnBrk="1" hangingPunct="1"/>
            <a:r>
              <a:rPr lang="en-US" altLang="en-US" sz="1800"/>
              <a:t>Dynamic Region of Interest</a:t>
            </a:r>
          </a:p>
          <a:p>
            <a:pPr algn="l" rtl="0" eaLnBrk="1" hangingPunct="1"/>
            <a:r>
              <a:rPr lang="en-US" altLang="en-US" sz="1800"/>
              <a:t>Fast</a:t>
            </a:r>
          </a:p>
        </p:txBody>
      </p:sp>
      <p:pic>
        <p:nvPicPr>
          <p:cNvPr id="43012" name="Picture 6">
            <a:extLst>
              <a:ext uri="{FF2B5EF4-FFF2-40B4-BE49-F238E27FC236}">
                <a16:creationId xmlns:a16="http://schemas.microsoft.com/office/drawing/2014/main" id="{5AAAEA7B-F252-4B61-B797-078088DF0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51" y="981075"/>
            <a:ext cx="5688013"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5B8B8909-3805-44DB-AC55-A3A6C415E66E}"/>
              </a:ext>
            </a:extLst>
          </p:cNvPr>
          <p:cNvSpPr>
            <a:spLocks noGrp="1" noChangeArrowheads="1"/>
          </p:cNvSpPr>
          <p:nvPr>
            <p:ph type="title"/>
          </p:nvPr>
        </p:nvSpPr>
        <p:spPr>
          <a:xfrm>
            <a:off x="1981200" y="188913"/>
            <a:ext cx="8229600" cy="1371600"/>
          </a:xfrm>
          <a:noFill/>
        </p:spPr>
        <p:txBody>
          <a:bodyPr anchor="ctr"/>
          <a:lstStyle/>
          <a:p>
            <a:pPr eaLnBrk="1" hangingPunct="1"/>
            <a:r>
              <a:rPr lang="en-US" altLang="en-US" sz="3800"/>
              <a:t>Dynamic SHAS Algorithm (DSHAS)</a:t>
            </a:r>
          </a:p>
        </p:txBody>
      </p:sp>
      <p:grpSp>
        <p:nvGrpSpPr>
          <p:cNvPr id="44035" name="Group 3">
            <a:extLst>
              <a:ext uri="{FF2B5EF4-FFF2-40B4-BE49-F238E27FC236}">
                <a16:creationId xmlns:a16="http://schemas.microsoft.com/office/drawing/2014/main" id="{2018A54E-673E-49AE-890D-5E61105C0AF8}"/>
              </a:ext>
            </a:extLst>
          </p:cNvPr>
          <p:cNvGrpSpPr>
            <a:grpSpLocks/>
          </p:cNvGrpSpPr>
          <p:nvPr/>
        </p:nvGrpSpPr>
        <p:grpSpPr bwMode="auto">
          <a:xfrm>
            <a:off x="2351088" y="1846263"/>
            <a:ext cx="2736850" cy="2087562"/>
            <a:chOff x="1800" y="720"/>
            <a:chExt cx="3960" cy="3060"/>
          </a:xfrm>
        </p:grpSpPr>
        <p:pic>
          <p:nvPicPr>
            <p:cNvPr id="44046" name="Picture 4">
              <a:extLst>
                <a:ext uri="{FF2B5EF4-FFF2-40B4-BE49-F238E27FC236}">
                  <a16:creationId xmlns:a16="http://schemas.microsoft.com/office/drawing/2014/main" id="{D355750D-89DB-4921-AE10-279B5171646F}"/>
                </a:ext>
              </a:extLst>
            </p:cNvPr>
            <p:cNvPicPr>
              <a:picLocks noChangeAspect="1" noChangeArrowheads="1"/>
            </p:cNvPicPr>
            <p:nvPr/>
          </p:nvPicPr>
          <p:blipFill>
            <a:blip r:embed="rId3">
              <a:lum contrast="6000"/>
              <a:extLst>
                <a:ext uri="{28A0092B-C50C-407E-A947-70E740481C1C}">
                  <a14:useLocalDpi xmlns:a14="http://schemas.microsoft.com/office/drawing/2010/main" val="0"/>
                </a:ext>
              </a:extLst>
            </a:blip>
            <a:srcRect l="26062" t="11626" r="34875" b="49281"/>
            <a:stretch>
              <a:fillRect/>
            </a:stretch>
          </p:blipFill>
          <p:spPr bwMode="auto">
            <a:xfrm>
              <a:off x="1800" y="720"/>
              <a:ext cx="1980" cy="144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047" name="Picture 5">
              <a:extLst>
                <a:ext uri="{FF2B5EF4-FFF2-40B4-BE49-F238E27FC236}">
                  <a16:creationId xmlns:a16="http://schemas.microsoft.com/office/drawing/2014/main" id="{367C1C26-F0BB-4B04-B76C-41E3FAD32E46}"/>
                </a:ext>
              </a:extLst>
            </p:cNvPr>
            <p:cNvPicPr>
              <a:picLocks noChangeAspect="1" noChangeArrowheads="1"/>
            </p:cNvPicPr>
            <p:nvPr/>
          </p:nvPicPr>
          <p:blipFill>
            <a:blip r:embed="rId4">
              <a:lum contrast="6000"/>
              <a:extLst>
                <a:ext uri="{28A0092B-C50C-407E-A947-70E740481C1C}">
                  <a14:useLocalDpi xmlns:a14="http://schemas.microsoft.com/office/drawing/2010/main" val="0"/>
                </a:ext>
              </a:extLst>
            </a:blip>
            <a:srcRect l="26062" t="11375" r="34875" b="49480"/>
            <a:stretch>
              <a:fillRect/>
            </a:stretch>
          </p:blipFill>
          <p:spPr bwMode="auto">
            <a:xfrm>
              <a:off x="3780" y="720"/>
              <a:ext cx="1980" cy="144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048" name="Picture 6">
              <a:extLst>
                <a:ext uri="{FF2B5EF4-FFF2-40B4-BE49-F238E27FC236}">
                  <a16:creationId xmlns:a16="http://schemas.microsoft.com/office/drawing/2014/main" id="{2592BE37-7BC3-4FB7-B5C0-53E9784952FD}"/>
                </a:ext>
              </a:extLst>
            </p:cNvPr>
            <p:cNvPicPr>
              <a:picLocks noChangeAspect="1" noChangeArrowheads="1"/>
            </p:cNvPicPr>
            <p:nvPr/>
          </p:nvPicPr>
          <p:blipFill>
            <a:blip r:embed="rId5">
              <a:lum contrast="6000"/>
              <a:extLst>
                <a:ext uri="{28A0092B-C50C-407E-A947-70E740481C1C}">
                  <a14:useLocalDpi xmlns:a14="http://schemas.microsoft.com/office/drawing/2010/main" val="0"/>
                </a:ext>
              </a:extLst>
            </a:blip>
            <a:srcRect l="28218" t="21500" r="32719" b="39250"/>
            <a:stretch>
              <a:fillRect/>
            </a:stretch>
          </p:blipFill>
          <p:spPr bwMode="auto">
            <a:xfrm>
              <a:off x="3780" y="2156"/>
              <a:ext cx="1980" cy="162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049" name="Picture 7">
              <a:extLst>
                <a:ext uri="{FF2B5EF4-FFF2-40B4-BE49-F238E27FC236}">
                  <a16:creationId xmlns:a16="http://schemas.microsoft.com/office/drawing/2014/main" id="{61C4E179-B4AF-46E5-873F-1B82C4750910}"/>
                </a:ext>
              </a:extLst>
            </p:cNvPr>
            <p:cNvPicPr>
              <a:picLocks noChangeAspect="1" noChangeArrowheads="1"/>
            </p:cNvPicPr>
            <p:nvPr/>
          </p:nvPicPr>
          <p:blipFill>
            <a:blip r:embed="rId6">
              <a:lum contrast="6000"/>
              <a:extLst>
                <a:ext uri="{28A0092B-C50C-407E-A947-70E740481C1C}">
                  <a14:useLocalDpi xmlns:a14="http://schemas.microsoft.com/office/drawing/2010/main" val="0"/>
                </a:ext>
              </a:extLst>
            </a:blip>
            <a:srcRect l="28218" t="21500" r="32719" b="39751"/>
            <a:stretch>
              <a:fillRect/>
            </a:stretch>
          </p:blipFill>
          <p:spPr bwMode="auto">
            <a:xfrm>
              <a:off x="1800" y="2156"/>
              <a:ext cx="1980" cy="1609"/>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44036" name="Text Box 8">
            <a:extLst>
              <a:ext uri="{FF2B5EF4-FFF2-40B4-BE49-F238E27FC236}">
                <a16:creationId xmlns:a16="http://schemas.microsoft.com/office/drawing/2014/main" id="{4BB74C6F-CDF0-4C98-828A-470D1061C66A}"/>
              </a:ext>
            </a:extLst>
          </p:cNvPr>
          <p:cNvSpPr txBox="1">
            <a:spLocks noChangeArrowheads="1"/>
          </p:cNvSpPr>
          <p:nvPr/>
        </p:nvSpPr>
        <p:spPr bwMode="auto">
          <a:xfrm>
            <a:off x="2279651" y="4397375"/>
            <a:ext cx="676751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Char char="•"/>
            </a:pPr>
            <a:r>
              <a:rPr lang="en-US" altLang="en-US" sz="2400"/>
              <a:t> Natural Extension of SHAS algorithm </a:t>
            </a:r>
          </a:p>
          <a:p>
            <a:pPr algn="l" rtl="0" eaLnBrk="1" hangingPunct="1">
              <a:spcBef>
                <a:spcPct val="50000"/>
              </a:spcBef>
              <a:buClrTx/>
              <a:buSzTx/>
              <a:buFontTx/>
              <a:buChar char="•"/>
            </a:pPr>
            <a:r>
              <a:rPr lang="en-US" altLang="en-US" sz="2400"/>
              <a:t> Optimal run-time     </a:t>
            </a:r>
            <a:r>
              <a:rPr lang="en-US" altLang="en-US" sz="2000"/>
              <a:t>(O(1) per coefficient)</a:t>
            </a:r>
          </a:p>
          <a:p>
            <a:pPr algn="l" rtl="0" eaLnBrk="1" hangingPunct="1">
              <a:spcBef>
                <a:spcPct val="50000"/>
              </a:spcBef>
              <a:buClrTx/>
              <a:buSzTx/>
              <a:buFontTx/>
              <a:buChar char="•"/>
            </a:pPr>
            <a:r>
              <a:rPr lang="en-US" altLang="en-US" sz="2400"/>
              <a:t> Exact</a:t>
            </a:r>
          </a:p>
        </p:txBody>
      </p:sp>
      <p:sp>
        <p:nvSpPr>
          <p:cNvPr id="44037" name="Rectangle 9">
            <a:hlinkClick r:id="rId7" action="ppaction://hlinkfile"/>
            <a:extLst>
              <a:ext uri="{FF2B5EF4-FFF2-40B4-BE49-F238E27FC236}">
                <a16:creationId xmlns:a16="http://schemas.microsoft.com/office/drawing/2014/main" id="{5AFD70D9-3AC9-417D-B8BE-B1EE4C285894}"/>
              </a:ext>
            </a:extLst>
          </p:cNvPr>
          <p:cNvSpPr>
            <a:spLocks noChangeArrowheads="1"/>
          </p:cNvSpPr>
          <p:nvPr/>
        </p:nvSpPr>
        <p:spPr bwMode="auto">
          <a:xfrm>
            <a:off x="2351088" y="1844675"/>
            <a:ext cx="273685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nvGrpSpPr>
          <p:cNvPr id="44038" name="Group 10">
            <a:extLst>
              <a:ext uri="{FF2B5EF4-FFF2-40B4-BE49-F238E27FC236}">
                <a16:creationId xmlns:a16="http://schemas.microsoft.com/office/drawing/2014/main" id="{5E735FD1-04C0-4AED-86C0-FFEA6FEA4D22}"/>
              </a:ext>
            </a:extLst>
          </p:cNvPr>
          <p:cNvGrpSpPr>
            <a:grpSpLocks/>
          </p:cNvGrpSpPr>
          <p:nvPr/>
        </p:nvGrpSpPr>
        <p:grpSpPr bwMode="auto">
          <a:xfrm>
            <a:off x="5591176" y="1844675"/>
            <a:ext cx="2881313" cy="2089150"/>
            <a:chOff x="2562" y="1117"/>
            <a:chExt cx="1815" cy="1270"/>
          </a:xfrm>
        </p:grpSpPr>
        <p:grpSp>
          <p:nvGrpSpPr>
            <p:cNvPr id="44042" name="Group 11">
              <a:extLst>
                <a:ext uri="{FF2B5EF4-FFF2-40B4-BE49-F238E27FC236}">
                  <a16:creationId xmlns:a16="http://schemas.microsoft.com/office/drawing/2014/main" id="{1E50331B-B37C-4878-B821-0EC6D5AFB356}"/>
                </a:ext>
              </a:extLst>
            </p:cNvPr>
            <p:cNvGrpSpPr>
              <a:grpSpLocks/>
            </p:cNvGrpSpPr>
            <p:nvPr/>
          </p:nvGrpSpPr>
          <p:grpSpPr bwMode="auto">
            <a:xfrm>
              <a:off x="2608" y="1253"/>
              <a:ext cx="1724" cy="1088"/>
              <a:chOff x="2608" y="1253"/>
              <a:chExt cx="1724" cy="1088"/>
            </a:xfrm>
          </p:grpSpPr>
          <p:pic>
            <p:nvPicPr>
              <p:cNvPr id="44044" name="Picture 12">
                <a:extLst>
                  <a:ext uri="{FF2B5EF4-FFF2-40B4-BE49-F238E27FC236}">
                    <a16:creationId xmlns:a16="http://schemas.microsoft.com/office/drawing/2014/main" id="{44AB73CA-36F8-468D-9EC5-075DB6252A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0474" t="7654" r="1923" b="7483"/>
              <a:stretch>
                <a:fillRect/>
              </a:stretch>
            </p:blipFill>
            <p:spPr bwMode="auto">
              <a:xfrm>
                <a:off x="2608" y="1842"/>
                <a:ext cx="1678"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5" name="Picture 13">
                <a:extLst>
                  <a:ext uri="{FF2B5EF4-FFF2-40B4-BE49-F238E27FC236}">
                    <a16:creationId xmlns:a16="http://schemas.microsoft.com/office/drawing/2014/main" id="{6B8C745D-7715-4CD9-BEC3-835437D059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544" t="7823" r="40817" b="7314"/>
              <a:stretch>
                <a:fillRect/>
              </a:stretch>
            </p:blipFill>
            <p:spPr bwMode="auto">
              <a:xfrm>
                <a:off x="2653" y="1253"/>
                <a:ext cx="167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043" name="Rectangle 14">
              <a:extLst>
                <a:ext uri="{FF2B5EF4-FFF2-40B4-BE49-F238E27FC236}">
                  <a16:creationId xmlns:a16="http://schemas.microsoft.com/office/drawing/2014/main" id="{4EB91330-4133-48CF-8570-52CA6A155F0D}"/>
                </a:ext>
              </a:extLst>
            </p:cNvPr>
            <p:cNvSpPr>
              <a:spLocks noChangeArrowheads="1"/>
            </p:cNvSpPr>
            <p:nvPr/>
          </p:nvSpPr>
          <p:spPr bwMode="auto">
            <a:xfrm>
              <a:off x="2562" y="1117"/>
              <a:ext cx="1815" cy="127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sp>
        <p:nvSpPr>
          <p:cNvPr id="44039" name="Rectangle 15">
            <a:hlinkClick r:id="rId9" action="ppaction://hlinkfile"/>
            <a:extLst>
              <a:ext uri="{FF2B5EF4-FFF2-40B4-BE49-F238E27FC236}">
                <a16:creationId xmlns:a16="http://schemas.microsoft.com/office/drawing/2014/main" id="{E3EECDF7-A088-459F-839E-B5DE130BA555}"/>
              </a:ext>
            </a:extLst>
          </p:cNvPr>
          <p:cNvSpPr>
            <a:spLocks noChangeArrowheads="1"/>
          </p:cNvSpPr>
          <p:nvPr/>
        </p:nvSpPr>
        <p:spPr bwMode="auto">
          <a:xfrm>
            <a:off x="5375275" y="1341438"/>
            <a:ext cx="381635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4040" name="Text Box 16">
            <a:extLst>
              <a:ext uri="{FF2B5EF4-FFF2-40B4-BE49-F238E27FC236}">
                <a16:creationId xmlns:a16="http://schemas.microsoft.com/office/drawing/2014/main" id="{20EB2FA6-F73C-4565-B68B-B74F622AA18A}"/>
              </a:ext>
            </a:extLst>
          </p:cNvPr>
          <p:cNvSpPr txBox="1">
            <a:spLocks noChangeArrowheads="1"/>
          </p:cNvSpPr>
          <p:nvPr/>
        </p:nvSpPr>
        <p:spPr bwMode="auto">
          <a:xfrm>
            <a:off x="2351088" y="1341438"/>
            <a:ext cx="273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1800" b="1"/>
              <a:t>2D Application</a:t>
            </a:r>
          </a:p>
        </p:txBody>
      </p:sp>
      <p:sp>
        <p:nvSpPr>
          <p:cNvPr id="44041" name="Text Box 17">
            <a:extLst>
              <a:ext uri="{FF2B5EF4-FFF2-40B4-BE49-F238E27FC236}">
                <a16:creationId xmlns:a16="http://schemas.microsoft.com/office/drawing/2014/main" id="{439214B0-DBE0-4014-B09D-764713743F03}"/>
              </a:ext>
            </a:extLst>
          </p:cNvPr>
          <p:cNvSpPr txBox="1">
            <a:spLocks noChangeArrowheads="1"/>
          </p:cNvSpPr>
          <p:nvPr/>
        </p:nvSpPr>
        <p:spPr bwMode="auto">
          <a:xfrm>
            <a:off x="5664200" y="1268413"/>
            <a:ext cx="2736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1800" b="1"/>
              <a:t>3D Application (Related to MFD)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Multiscale Geometric Analysis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dirty="0">
                <a:solidFill>
                  <a:schemeClr val="tx1"/>
                </a:solidFill>
              </a:rPr>
              <a:t>Detect, organize, represent, and manipulate</a:t>
            </a:r>
          </a:p>
          <a:p>
            <a:pPr algn="ctr"/>
            <a:r>
              <a:rPr lang="en-US" sz="2800" b="1" dirty="0">
                <a:solidFill>
                  <a:schemeClr val="tx1"/>
                </a:solidFill>
              </a:rPr>
              <a:t>data</a:t>
            </a:r>
            <a:r>
              <a:rPr lang="en-US" sz="2800" dirty="0">
                <a:solidFill>
                  <a:schemeClr val="tx1"/>
                </a:solidFill>
              </a:rPr>
              <a:t> </a:t>
            </a:r>
          </a:p>
          <a:p>
            <a:pPr algn="ctr"/>
            <a:r>
              <a:rPr lang="en-US" sz="2800" dirty="0">
                <a:solidFill>
                  <a:schemeClr val="tx1"/>
                </a:solidFill>
              </a:rPr>
              <a:t>which nominally span a </a:t>
            </a:r>
            <a:r>
              <a:rPr lang="en-US" sz="2800" b="1" dirty="0">
                <a:solidFill>
                  <a:schemeClr val="tx1"/>
                </a:solidFill>
              </a:rPr>
              <a:t>high-dimensional space </a:t>
            </a:r>
          </a:p>
          <a:p>
            <a:pPr algn="ctr"/>
            <a:r>
              <a:rPr lang="en-US" sz="2800" dirty="0">
                <a:solidFill>
                  <a:schemeClr val="tx1"/>
                </a:solidFill>
              </a:rPr>
              <a:t>but </a:t>
            </a:r>
          </a:p>
          <a:p>
            <a:pPr algn="ctr"/>
            <a:r>
              <a:rPr lang="en-US" sz="2800" dirty="0">
                <a:solidFill>
                  <a:schemeClr val="tx1"/>
                </a:solidFill>
              </a:rPr>
              <a:t>which contain </a:t>
            </a:r>
            <a:r>
              <a:rPr lang="en-US" sz="2800" b="1" dirty="0">
                <a:solidFill>
                  <a:schemeClr val="tx1"/>
                </a:solidFill>
              </a:rPr>
              <a:t>important features </a:t>
            </a:r>
          </a:p>
          <a:p>
            <a:pPr algn="ctr"/>
            <a:r>
              <a:rPr lang="en-US" sz="2800" dirty="0">
                <a:solidFill>
                  <a:schemeClr val="tx1"/>
                </a:solidFill>
              </a:rPr>
              <a:t>which are approximately concentrated on </a:t>
            </a:r>
            <a:r>
              <a:rPr lang="en-US" sz="2800" b="1" dirty="0">
                <a:solidFill>
                  <a:schemeClr val="tx1"/>
                </a:solidFill>
              </a:rPr>
              <a:t>lower-dimensional subsets</a:t>
            </a:r>
            <a:r>
              <a:rPr lang="en-US" sz="2800" dirty="0">
                <a:solidFill>
                  <a:schemeClr val="tx1"/>
                </a:solidFill>
              </a:rPr>
              <a:t> (curves, sheets, etc.).</a:t>
            </a:r>
          </a:p>
          <a:p>
            <a:pPr algn="ctr"/>
            <a:endParaRPr lang="en-US" sz="1800" dirty="0">
              <a:hlinkClick r:id="rId3">
                <a:extLst>
                  <a:ext uri="{A12FA001-AC4F-418D-AE19-62706E023703}">
                    <ahyp:hlinkClr xmlns:ahyp="http://schemas.microsoft.com/office/drawing/2018/hyperlinkcolor" val="tx"/>
                  </a:ext>
                </a:extLst>
              </a:hlinkClick>
            </a:endParaRPr>
          </a:p>
          <a:p>
            <a:pPr algn="ctr"/>
            <a:r>
              <a:rPr lang="en-US" sz="1200" dirty="0">
                <a:solidFill>
                  <a:schemeClr val="tx1"/>
                </a:solidFill>
                <a:hlinkClick r:id="rId3">
                  <a:extLst>
                    <a:ext uri="{A12FA001-AC4F-418D-AE19-62706E023703}">
                      <ahyp:hlinkClr xmlns:ahyp="http://schemas.microsoft.com/office/drawing/2018/hyperlinkcolor" val="tx"/>
                    </a:ext>
                  </a:extLst>
                </a:hlinkClick>
              </a:rPr>
              <a:t>http://www.ipam.ucla.edu/programs/long-programs/multiscale-geometry-and-analysis-in-high-dimensions/</a:t>
            </a:r>
            <a:endParaRPr lang="en-US" sz="1200" dirty="0">
              <a:solidFill>
                <a:schemeClr val="tx1"/>
              </a:solidFill>
            </a:endParaRPr>
          </a:p>
        </p:txBody>
      </p:sp>
    </p:spTree>
    <p:extLst>
      <p:ext uri="{BB962C8B-B14F-4D97-AF65-F5344CB8AC3E}">
        <p14:creationId xmlns:p14="http://schemas.microsoft.com/office/powerpoint/2010/main" val="798804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690876317"/>
              </p:ext>
            </p:extLst>
          </p:nvPr>
        </p:nvGraphicFramePr>
        <p:xfrm>
          <a:off x="581025" y="1031967"/>
          <a:ext cx="11029950" cy="4943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8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r>
              <a:rPr lang="en-US" altLang="en-US" sz="2800" i="1" dirty="0"/>
              <a:t>n</a:t>
            </a:r>
            <a:r>
              <a:rPr lang="en-US" altLang="en-US" sz="2800" i="1" baseline="30000" dirty="0"/>
              <a:t>3</a:t>
            </a:r>
            <a:r>
              <a:rPr lang="en-US" altLang="en-US" sz="2800" dirty="0"/>
              <a:t> – voxels (cube), </a:t>
            </a:r>
            <a:r>
              <a:rPr lang="en-US" altLang="en-US" sz="2800" i="1" dirty="0"/>
              <a:t>f(</a:t>
            </a:r>
            <a:r>
              <a:rPr lang="en-US" altLang="en-US" sz="2800" i="1" dirty="0" err="1"/>
              <a:t>x,y,z</a:t>
            </a:r>
            <a:r>
              <a:rPr lang="en-US" altLang="en-US" sz="2800" i="1" dirty="0"/>
              <a:t>)</a:t>
            </a:r>
            <a:br>
              <a:rPr lang="en-US" altLang="en-US" sz="2800" i="1" dirty="0"/>
            </a:br>
            <a:endParaRPr lang="en-US" altLang="en-US" sz="2800" i="1" dirty="0"/>
          </a:p>
          <a:p>
            <a:r>
              <a:rPr lang="en-US" altLang="en-US" sz="2800" i="1" dirty="0"/>
              <a:t> 		               </a:t>
            </a:r>
            <a:r>
              <a:rPr lang="en-US" altLang="en-US" sz="2800" dirty="0"/>
              <a:t>-point field</a:t>
            </a:r>
            <a:br>
              <a:rPr lang="en-US" altLang="en-US" sz="2800" dirty="0"/>
            </a:br>
            <a:endParaRPr lang="en-US" altLang="en-US" sz="2800" dirty="0"/>
          </a:p>
          <a:p>
            <a:r>
              <a:rPr lang="en-US" altLang="en-US" sz="2800" dirty="0"/>
              <a:t>Contains filaments and noise </a:t>
            </a:r>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Data of Interest</a:t>
            </a:r>
            <a:endParaRPr lang="en-US" sz="3200" dirty="0">
              <a:solidFill>
                <a:schemeClr val="tx1"/>
              </a:solidFill>
            </a:endParaRPr>
          </a:p>
        </p:txBody>
      </p:sp>
      <p:pic>
        <p:nvPicPr>
          <p:cNvPr id="2" name="Picture 1">
            <a:extLst>
              <a:ext uri="{FF2B5EF4-FFF2-40B4-BE49-F238E27FC236}">
                <a16:creationId xmlns:a16="http://schemas.microsoft.com/office/drawing/2014/main" id="{D5F3E880-B8E3-46F8-A320-10F1CD28ABD0}"/>
              </a:ext>
            </a:extLst>
          </p:cNvPr>
          <p:cNvPicPr>
            <a:picLocks noChangeAspect="1"/>
          </p:cNvPicPr>
          <p:nvPr/>
        </p:nvPicPr>
        <p:blipFill>
          <a:blip r:embed="rId3"/>
          <a:stretch>
            <a:fillRect/>
          </a:stretch>
        </p:blipFill>
        <p:spPr>
          <a:xfrm>
            <a:off x="914208" y="4772461"/>
            <a:ext cx="2710425" cy="848467"/>
          </a:xfrm>
          <a:prstGeom prst="rect">
            <a:avLst/>
          </a:prstGeom>
        </p:spPr>
      </p:pic>
      <p:pic>
        <p:nvPicPr>
          <p:cNvPr id="10" name="Picture 16">
            <a:extLst>
              <a:ext uri="{FF2B5EF4-FFF2-40B4-BE49-F238E27FC236}">
                <a16:creationId xmlns:a16="http://schemas.microsoft.com/office/drawing/2014/main" id="{9C91602C-D90C-4D57-8FDF-FB4C0F23F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648" y="1414854"/>
            <a:ext cx="2632188" cy="234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a:extLst>
              <a:ext uri="{FF2B5EF4-FFF2-40B4-BE49-F238E27FC236}">
                <a16:creationId xmlns:a16="http://schemas.microsoft.com/office/drawing/2014/main" id="{1AB06851-082E-4201-9442-67D42C64C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4935" y="1212813"/>
            <a:ext cx="3014176" cy="290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23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20187" y="1699026"/>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800" dirty="0"/>
              <a:t>Medical and Biological Imaging</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af-ZA" altLang="en-US" sz="2800" dirty="0"/>
              <a:t>Astronomy</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en-US" altLang="en-US" sz="2800" dirty="0">
                <a:solidFill>
                  <a:srgbClr val="C00000"/>
                </a:solidFill>
              </a:rPr>
              <a:t>Dim Moving Objects Tracking</a:t>
            </a:r>
            <a:br>
              <a:rPr lang="en-US" altLang="en-US" sz="2800" dirty="0"/>
            </a:br>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Applications</a:t>
            </a:r>
            <a:endParaRPr lang="en-US" sz="3200" dirty="0">
              <a:solidFill>
                <a:schemeClr val="tx1"/>
              </a:solidFill>
            </a:endParaRPr>
          </a:p>
        </p:txBody>
      </p:sp>
      <p:pic>
        <p:nvPicPr>
          <p:cNvPr id="6" name="Picture 5">
            <a:extLst>
              <a:ext uri="{FF2B5EF4-FFF2-40B4-BE49-F238E27FC236}">
                <a16:creationId xmlns:a16="http://schemas.microsoft.com/office/drawing/2014/main" id="{9F5F3E69-EF0C-46FB-825B-094571D5FE9C}"/>
              </a:ext>
            </a:extLst>
          </p:cNvPr>
          <p:cNvPicPr>
            <a:picLocks noChangeAspect="1" noChangeArrowheads="1"/>
          </p:cNvPicPr>
          <p:nvPr/>
        </p:nvPicPr>
        <p:blipFill>
          <a:blip r:embed="rId4">
            <a:lum bright="24000" contrast="-18000"/>
            <a:extLst>
              <a:ext uri="{28A0092B-C50C-407E-A947-70E740481C1C}">
                <a14:useLocalDpi xmlns:a14="http://schemas.microsoft.com/office/drawing/2010/main" val="0"/>
              </a:ext>
            </a:extLst>
          </a:blip>
          <a:srcRect/>
          <a:stretch>
            <a:fillRect/>
          </a:stretch>
        </p:blipFill>
        <p:spPr bwMode="auto">
          <a:xfrm>
            <a:off x="9056582" y="3034198"/>
            <a:ext cx="2075089" cy="1654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Content Placeholder 2">
            <a:extLst>
              <a:ext uri="{FF2B5EF4-FFF2-40B4-BE49-F238E27FC236}">
                <a16:creationId xmlns:a16="http://schemas.microsoft.com/office/drawing/2014/main" id="{6BFB6DA5-DC95-42F9-930D-F9FC04673469}"/>
              </a:ext>
            </a:extLst>
          </p:cNvPr>
          <p:cNvSpPr txBox="1">
            <a:spLocks/>
          </p:cNvSpPr>
          <p:nvPr/>
        </p:nvSpPr>
        <p:spPr>
          <a:xfrm>
            <a:off x="8066437" y="4680845"/>
            <a:ext cx="4257291" cy="12038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https://www.pinterest.com/pin/490540584389823063/</a:t>
            </a:r>
          </a:p>
        </p:txBody>
      </p:sp>
      <p:sp>
        <p:nvSpPr>
          <p:cNvPr id="10" name="Content Placeholder 2">
            <a:extLst>
              <a:ext uri="{FF2B5EF4-FFF2-40B4-BE49-F238E27FC236}">
                <a16:creationId xmlns:a16="http://schemas.microsoft.com/office/drawing/2014/main" id="{B8C18A83-1E1B-4B3E-9FE8-63577D9802C2}"/>
              </a:ext>
            </a:extLst>
          </p:cNvPr>
          <p:cNvSpPr txBox="1">
            <a:spLocks/>
          </p:cNvSpPr>
          <p:nvPr/>
        </p:nvSpPr>
        <p:spPr>
          <a:xfrm>
            <a:off x="8369865" y="2553111"/>
            <a:ext cx="4257291" cy="29125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https://www.jvejournals.com/article/20724</a:t>
            </a:r>
          </a:p>
        </p:txBody>
      </p:sp>
      <p:pic>
        <p:nvPicPr>
          <p:cNvPr id="3" name="Picture 2">
            <a:extLst>
              <a:ext uri="{FF2B5EF4-FFF2-40B4-BE49-F238E27FC236}">
                <a16:creationId xmlns:a16="http://schemas.microsoft.com/office/drawing/2014/main" id="{930EDF97-C08E-42C0-ACF1-652F1F63E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8049" y="1233517"/>
            <a:ext cx="3908108" cy="1341840"/>
          </a:xfrm>
          <a:prstGeom prst="rect">
            <a:avLst/>
          </a:prstGeom>
        </p:spPr>
      </p:pic>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6"/>
          <a:stretch>
            <a:fillRect/>
          </a:stretch>
        </p:blipFill>
        <p:spPr>
          <a:xfrm>
            <a:off x="9634248" y="5188981"/>
            <a:ext cx="2586256" cy="1441127"/>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8895373" y="5881833"/>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6633284" y="5158974"/>
            <a:ext cx="1905000" cy="1295400"/>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7"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7"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7" cstate="print"/>
            <a:srcRect/>
            <a:stretch>
              <a:fillRect/>
            </a:stretch>
          </p:blipFill>
          <p:spPr bwMode="auto">
            <a:xfrm>
              <a:off x="612" y="1752"/>
              <a:ext cx="1568" cy="1176"/>
            </a:xfrm>
            <a:prstGeom prst="rect">
              <a:avLst/>
            </a:prstGeom>
            <a:noFill/>
            <a:ln w="9525">
              <a:noFill/>
              <a:miter lim="800000"/>
              <a:headEnd/>
              <a:tailEnd/>
            </a:ln>
          </p:spPr>
        </p:pic>
      </p:grpSp>
      <p:sp>
        <p:nvSpPr>
          <p:cNvPr id="23" name="Content Placeholder 2">
            <a:extLst>
              <a:ext uri="{FF2B5EF4-FFF2-40B4-BE49-F238E27FC236}">
                <a16:creationId xmlns:a16="http://schemas.microsoft.com/office/drawing/2014/main" id="{5509A6F7-19B1-41F5-BA18-E11E8018F952}"/>
              </a:ext>
            </a:extLst>
          </p:cNvPr>
          <p:cNvSpPr txBox="1">
            <a:spLocks/>
          </p:cNvSpPr>
          <p:nvPr/>
        </p:nvSpPr>
        <p:spPr>
          <a:xfrm>
            <a:off x="786071" y="4084630"/>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D. L. Donoho a, O. Levi a, J.-L. Starck b and V.J.Mart´ınez c ,Multiscale Geometric Analysis for 3-D Catalogues</a:t>
            </a:r>
            <a:endParaRPr lang="en-US" sz="1200" b="1" dirty="0">
              <a:solidFill>
                <a:schemeClr val="tx1"/>
              </a:solidFill>
            </a:endParaRPr>
          </a:p>
        </p:txBody>
      </p:sp>
      <p:sp>
        <p:nvSpPr>
          <p:cNvPr id="24" name="Content Placeholder 2">
            <a:extLst>
              <a:ext uri="{FF2B5EF4-FFF2-40B4-BE49-F238E27FC236}">
                <a16:creationId xmlns:a16="http://schemas.microsoft.com/office/drawing/2014/main" id="{ABFE9B97-DFBF-48C1-B495-C489863A9F48}"/>
              </a:ext>
            </a:extLst>
          </p:cNvPr>
          <p:cNvSpPr txBox="1">
            <a:spLocks/>
          </p:cNvSpPr>
          <p:nvPr/>
        </p:nvSpPr>
        <p:spPr>
          <a:xfrm>
            <a:off x="786071" y="2267438"/>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Mehul P. </a:t>
            </a:r>
            <a:r>
              <a:rPr lang="en-US" sz="1200" b="1" dirty="0" err="1"/>
              <a:t>Sampat</a:t>
            </a:r>
            <a:r>
              <a:rPr lang="en-US" sz="1200" b="1" dirty="0"/>
              <a:t>, Alan C., </a:t>
            </a:r>
            <a:r>
              <a:rPr lang="en-US" sz="1200" b="1" dirty="0" err="1"/>
              <a:t>Bovik</a:t>
            </a:r>
            <a:r>
              <a:rPr lang="en-US" sz="1200" b="1" dirty="0"/>
              <a:t> B., Mia K. Markey, Classification of mammographic lesions into BI-RADS shape categories using the Beamlet Transform</a:t>
            </a:r>
            <a:endParaRPr lang="en-US" sz="1200" b="1" dirty="0">
              <a:solidFill>
                <a:schemeClr val="tx1"/>
              </a:solidFill>
            </a:endParaRPr>
          </a:p>
        </p:txBody>
      </p:sp>
    </p:spTree>
    <p:extLst>
      <p:ext uri="{BB962C8B-B14F-4D97-AF65-F5344CB8AC3E}">
        <p14:creationId xmlns:p14="http://schemas.microsoft.com/office/powerpoint/2010/main" val="1558399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167743" y="1585845"/>
            <a:ext cx="11351623" cy="241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Wingdings" pitchFamily="2" charset="2"/>
              <a:buChar char="Ø"/>
            </a:pPr>
            <a:r>
              <a:rPr lang="en-US" sz="2800" dirty="0"/>
              <a:t>Man-made dim moving target.</a:t>
            </a:r>
            <a:br>
              <a:rPr lang="en-US" sz="2800" dirty="0"/>
            </a:br>
            <a:endParaRPr lang="en-US" sz="2800" dirty="0"/>
          </a:p>
          <a:p>
            <a:pPr>
              <a:lnSpc>
                <a:spcPct val="90000"/>
              </a:lnSpc>
              <a:buFont typeface="Wingdings" pitchFamily="2" charset="2"/>
              <a:buChar char="Ø"/>
            </a:pPr>
            <a:r>
              <a:rPr lang="en-US" sz="2800" dirty="0"/>
              <a:t>A point target.</a:t>
            </a:r>
            <a:br>
              <a:rPr lang="en-US" sz="2800" dirty="0"/>
            </a:br>
            <a:endParaRPr lang="en-US" sz="2800" dirty="0"/>
          </a:p>
          <a:p>
            <a:pPr>
              <a:lnSpc>
                <a:spcPct val="90000"/>
              </a:lnSpc>
              <a:buFont typeface="Wingdings" pitchFamily="2" charset="2"/>
              <a:buChar char="Ø"/>
            </a:pPr>
            <a:r>
              <a:rPr lang="en-US" sz="2800" dirty="0"/>
              <a:t>Low SNR (barely seen by naked eye).</a:t>
            </a:r>
          </a:p>
          <a:p>
            <a:pPr marL="0" indent="0">
              <a:lnSpc>
                <a:spcPct val="90000"/>
              </a:lnSpc>
              <a:buNone/>
            </a:pPr>
            <a:endParaRPr lang="en-US" sz="2800" dirty="0"/>
          </a:p>
          <a:p>
            <a:pPr marL="0" indent="0">
              <a:lnSpc>
                <a:spcPct val="90000"/>
              </a:lnSpc>
              <a:buNone/>
            </a:pPr>
            <a:endParaRPr lang="en-US" sz="2800" dirty="0"/>
          </a:p>
          <a:p>
            <a:pPr marL="0" indent="0">
              <a:lnSpc>
                <a:spcPct val="90000"/>
              </a:lnSpc>
              <a:buNone/>
            </a:pPr>
            <a:endParaRPr 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Moving Objects Tracking</a:t>
            </a:r>
            <a:endParaRPr lang="en-US" sz="3200" b="1" dirty="0">
              <a:solidFill>
                <a:schemeClr val="tx1"/>
              </a:solidFill>
            </a:endParaRPr>
          </a:p>
        </p:txBody>
      </p:sp>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4"/>
          <a:stretch>
            <a:fillRect/>
          </a:stretch>
        </p:blipFill>
        <p:spPr>
          <a:xfrm>
            <a:off x="7454815" y="1866320"/>
            <a:ext cx="2109847" cy="1175660"/>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7158014" y="2454150"/>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5238573" y="1824719"/>
            <a:ext cx="1714851" cy="1161067"/>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5"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5"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5" cstate="print"/>
            <a:srcRect/>
            <a:stretch>
              <a:fillRect/>
            </a:stretch>
          </p:blipFill>
          <p:spPr bwMode="auto">
            <a:xfrm>
              <a:off x="612" y="1752"/>
              <a:ext cx="1568" cy="1176"/>
            </a:xfrm>
            <a:prstGeom prst="rect">
              <a:avLst/>
            </a:prstGeom>
            <a:noFill/>
            <a:ln w="9525">
              <a:noFill/>
              <a:miter lim="800000"/>
              <a:headEnd/>
              <a:tailEnd/>
            </a:ln>
          </p:spPr>
        </p:pic>
      </p:grpSp>
      <p:pic>
        <p:nvPicPr>
          <p:cNvPr id="2" name="Picture 1">
            <a:extLst>
              <a:ext uri="{FF2B5EF4-FFF2-40B4-BE49-F238E27FC236}">
                <a16:creationId xmlns:a16="http://schemas.microsoft.com/office/drawing/2014/main" id="{E16D01AD-4CCE-421C-892A-BA5FB224A308}"/>
              </a:ext>
            </a:extLst>
          </p:cNvPr>
          <p:cNvPicPr>
            <a:picLocks noChangeAspect="1"/>
          </p:cNvPicPr>
          <p:nvPr/>
        </p:nvPicPr>
        <p:blipFill>
          <a:blip r:embed="rId6"/>
          <a:stretch>
            <a:fillRect/>
          </a:stretch>
        </p:blipFill>
        <p:spPr>
          <a:xfrm>
            <a:off x="3996990" y="4494926"/>
            <a:ext cx="4457700" cy="2019300"/>
          </a:xfrm>
          <a:prstGeom prst="rect">
            <a:avLst/>
          </a:prstGeom>
        </p:spPr>
      </p:pic>
      <p:sp>
        <p:nvSpPr>
          <p:cNvPr id="18" name="Content Placeholder 2">
            <a:extLst>
              <a:ext uri="{FF2B5EF4-FFF2-40B4-BE49-F238E27FC236}">
                <a16:creationId xmlns:a16="http://schemas.microsoft.com/office/drawing/2014/main" id="{043AC987-4BB8-4573-BE13-DBA4885E3738}"/>
              </a:ext>
            </a:extLst>
          </p:cNvPr>
          <p:cNvSpPr txBox="1">
            <a:spLocks/>
          </p:cNvSpPr>
          <p:nvPr/>
        </p:nvSpPr>
        <p:spPr>
          <a:xfrm>
            <a:off x="4410352" y="4004531"/>
            <a:ext cx="1559453"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Multiscale</a:t>
            </a:r>
          </a:p>
        </p:txBody>
      </p:sp>
      <p:sp>
        <p:nvSpPr>
          <p:cNvPr id="25" name="Content Placeholder 2">
            <a:extLst>
              <a:ext uri="{FF2B5EF4-FFF2-40B4-BE49-F238E27FC236}">
                <a16:creationId xmlns:a16="http://schemas.microsoft.com/office/drawing/2014/main" id="{516F613A-0B04-41BE-BE08-80519AB6E4F4}"/>
              </a:ext>
            </a:extLst>
          </p:cNvPr>
          <p:cNvSpPr txBox="1">
            <a:spLocks/>
          </p:cNvSpPr>
          <p:nvPr/>
        </p:nvSpPr>
        <p:spPr>
          <a:xfrm>
            <a:off x="6222197" y="4004532"/>
            <a:ext cx="2427818"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Dynamic - Mono-scale </a:t>
            </a:r>
          </a:p>
        </p:txBody>
      </p:sp>
      <p:cxnSp>
        <p:nvCxnSpPr>
          <p:cNvPr id="26" name="Straight Arrow Connector 25">
            <a:extLst>
              <a:ext uri="{FF2B5EF4-FFF2-40B4-BE49-F238E27FC236}">
                <a16:creationId xmlns:a16="http://schemas.microsoft.com/office/drawing/2014/main" id="{3FBA88E6-6827-476E-B6FE-C8AD3244CEE5}"/>
              </a:ext>
            </a:extLst>
          </p:cNvPr>
          <p:cNvCxnSpPr>
            <a:cxnSpLocks/>
          </p:cNvCxnSpPr>
          <p:nvPr/>
        </p:nvCxnSpPr>
        <p:spPr>
          <a:xfrm>
            <a:off x="9561931" y="2421378"/>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ectangle 12">
            <a:extLst>
              <a:ext uri="{FF2B5EF4-FFF2-40B4-BE49-F238E27FC236}">
                <a16:creationId xmlns:a16="http://schemas.microsoft.com/office/drawing/2014/main" id="{6355BBB3-BEA0-421F-A7EA-544C9EB87DE0}"/>
              </a:ext>
            </a:extLst>
          </p:cNvPr>
          <p:cNvSpPr/>
          <p:nvPr/>
        </p:nvSpPr>
        <p:spPr>
          <a:xfrm>
            <a:off x="7233144" y="5785733"/>
            <a:ext cx="301686" cy="341632"/>
          </a:xfrm>
          <a:prstGeom prst="rect">
            <a:avLst/>
          </a:prstGeom>
        </p:spPr>
        <p:txBody>
          <a:bodyPr wrap="square">
            <a:spAutoFit/>
          </a:bodyPr>
          <a:lstStyle/>
          <a:p>
            <a:pPr>
              <a:lnSpc>
                <a:spcPct val="90000"/>
              </a:lnSpc>
            </a:pPr>
            <a:r>
              <a:rPr lang="en-US" dirty="0"/>
              <a:t>?</a:t>
            </a:r>
          </a:p>
        </p:txBody>
      </p:sp>
      <p:pic>
        <p:nvPicPr>
          <p:cNvPr id="14" name="Picture 13">
            <a:extLst>
              <a:ext uri="{FF2B5EF4-FFF2-40B4-BE49-F238E27FC236}">
                <a16:creationId xmlns:a16="http://schemas.microsoft.com/office/drawing/2014/main" id="{A1D7A73F-9D8F-4763-A379-343C3E3042C8}"/>
              </a:ext>
            </a:extLst>
          </p:cNvPr>
          <p:cNvPicPr>
            <a:picLocks noChangeAspect="1"/>
          </p:cNvPicPr>
          <p:nvPr/>
        </p:nvPicPr>
        <p:blipFill>
          <a:blip r:embed="rId7"/>
          <a:stretch>
            <a:fillRect/>
          </a:stretch>
        </p:blipFill>
        <p:spPr>
          <a:xfrm>
            <a:off x="10189777" y="1659434"/>
            <a:ext cx="1695450" cy="1790700"/>
          </a:xfrm>
          <a:prstGeom prst="rect">
            <a:avLst/>
          </a:prstGeom>
        </p:spPr>
      </p:pic>
      <p:cxnSp>
        <p:nvCxnSpPr>
          <p:cNvPr id="16" name="Straight Connector 15">
            <a:extLst>
              <a:ext uri="{FF2B5EF4-FFF2-40B4-BE49-F238E27FC236}">
                <a16:creationId xmlns:a16="http://schemas.microsoft.com/office/drawing/2014/main" id="{547D931B-0975-4529-AE65-F6F0AF149578}"/>
              </a:ext>
            </a:extLst>
          </p:cNvPr>
          <p:cNvCxnSpPr>
            <a:cxnSpLocks/>
          </p:cNvCxnSpPr>
          <p:nvPr/>
        </p:nvCxnSpPr>
        <p:spPr>
          <a:xfrm>
            <a:off x="672634" y="3947826"/>
            <a:ext cx="10846732" cy="402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01775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Objective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315083" y="805832"/>
            <a:ext cx="8860447" cy="534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800" dirty="0"/>
              <a:t>Validate the accuracy and efficiency of the Geometric approach  X-ray transform algorithm named SHAS by comparing to other discrete X-Ray transform algorithm</a:t>
            </a:r>
            <a:r>
              <a:rPr lang="he-IL" sz="2800" dirty="0"/>
              <a:t> \</a:t>
            </a:r>
            <a:r>
              <a:rPr lang="en-US" sz="2800" dirty="0"/>
              <a:t> </a:t>
            </a:r>
          </a:p>
          <a:p>
            <a:endParaRPr lang="he-IL" sz="2800" dirty="0"/>
          </a:p>
          <a:p>
            <a:pPr>
              <a:buFont typeface="Wingdings" panose="05000000000000000000" pitchFamily="2" charset="2"/>
              <a:buChar char="Ø"/>
            </a:pPr>
            <a:r>
              <a:rPr lang="en-US" sz="2800" dirty="0"/>
              <a:t>Analyze and present the Dynamic SHAS as a computationally efficient algorithm for dynamically computing X-Ray coefficients inside a sliding window.</a:t>
            </a:r>
          </a:p>
          <a:p>
            <a:endParaRPr lang="he-IL" sz="2800" dirty="0"/>
          </a:p>
          <a:p>
            <a:endParaRPr lang="en-US" sz="2800" dirty="0"/>
          </a:p>
          <a:p>
            <a:pPr>
              <a:buFont typeface="Wingdings" panose="05000000000000000000" pitchFamily="2" charset="2"/>
              <a:buChar char="Ø"/>
            </a:pPr>
            <a:r>
              <a:rPr lang="en-US" sz="2800" dirty="0"/>
              <a:t>Develop a Dynamic SHAS based tool for tracking a dim target.</a:t>
            </a:r>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2400" dirty="0">
              <a:solidFill>
                <a:schemeClr val="tx1"/>
              </a:solidFill>
            </a:endParaRPr>
          </a:p>
        </p:txBody>
      </p:sp>
      <p:pic>
        <p:nvPicPr>
          <p:cNvPr id="6" name="Picture 5">
            <a:extLst>
              <a:ext uri="{FF2B5EF4-FFF2-40B4-BE49-F238E27FC236}">
                <a16:creationId xmlns:a16="http://schemas.microsoft.com/office/drawing/2014/main" id="{906CB6CB-AED7-4130-99F0-1A427FBCDBED}"/>
              </a:ext>
            </a:extLst>
          </p:cNvPr>
          <p:cNvPicPr/>
          <p:nvPr/>
        </p:nvPicPr>
        <p:blipFill>
          <a:blip r:embed="rId3">
            <a:extLst>
              <a:ext uri="{28A0092B-C50C-407E-A947-70E740481C1C}">
                <a14:useLocalDpi xmlns:a14="http://schemas.microsoft.com/office/drawing/2010/main" val="0"/>
              </a:ext>
            </a:extLst>
          </a:blip>
          <a:stretch>
            <a:fillRect/>
          </a:stretch>
        </p:blipFill>
        <p:spPr>
          <a:xfrm>
            <a:off x="8796348" y="707427"/>
            <a:ext cx="3395652" cy="1425115"/>
          </a:xfrm>
          <a:prstGeom prst="rect">
            <a:avLst/>
          </a:prstGeom>
        </p:spPr>
      </p:pic>
      <p:pic>
        <p:nvPicPr>
          <p:cNvPr id="8" name="Picture 7">
            <a:extLst>
              <a:ext uri="{FF2B5EF4-FFF2-40B4-BE49-F238E27FC236}">
                <a16:creationId xmlns:a16="http://schemas.microsoft.com/office/drawing/2014/main" id="{BB5133B2-11DB-4933-BB31-CF46E3D2EC4D}"/>
              </a:ext>
            </a:extLst>
          </p:cNvPr>
          <p:cNvPicPr/>
          <p:nvPr/>
        </p:nvPicPr>
        <p:blipFill>
          <a:blip r:embed="rId4">
            <a:extLst>
              <a:ext uri="{28A0092B-C50C-407E-A947-70E740481C1C}">
                <a14:useLocalDpi xmlns:a14="http://schemas.microsoft.com/office/drawing/2010/main" val="0"/>
              </a:ext>
            </a:extLst>
          </a:blip>
          <a:stretch>
            <a:fillRect/>
          </a:stretch>
        </p:blipFill>
        <p:spPr>
          <a:xfrm>
            <a:off x="8796348" y="2359742"/>
            <a:ext cx="3395652" cy="2333464"/>
          </a:xfrm>
          <a:prstGeom prst="rect">
            <a:avLst/>
          </a:prstGeom>
        </p:spPr>
      </p:pic>
      <p:pic>
        <p:nvPicPr>
          <p:cNvPr id="10" name="Picture 9">
            <a:extLst>
              <a:ext uri="{FF2B5EF4-FFF2-40B4-BE49-F238E27FC236}">
                <a16:creationId xmlns:a16="http://schemas.microsoft.com/office/drawing/2014/main" id="{525395F4-DA59-4E24-84EF-8FBCF8D4AE0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9052208" y="4920406"/>
            <a:ext cx="2883932" cy="1928648"/>
          </a:xfrm>
          <a:prstGeom prst="rect">
            <a:avLst/>
          </a:prstGeom>
          <a:noFill/>
          <a:ln>
            <a:noFill/>
          </a:ln>
        </p:spPr>
      </p:pic>
    </p:spTree>
    <p:extLst>
      <p:ext uri="{BB962C8B-B14F-4D97-AF65-F5344CB8AC3E}">
        <p14:creationId xmlns:p14="http://schemas.microsoft.com/office/powerpoint/2010/main" val="253463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4">
            <a:extLst>
              <a:ext uri="{FF2B5EF4-FFF2-40B4-BE49-F238E27FC236}">
                <a16:creationId xmlns:a16="http://schemas.microsoft.com/office/drawing/2014/main" id="{2F9A80D6-5B45-4A60-BBAD-176B49668C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262" t="28342" r="22688" b="38194"/>
          <a:stretch>
            <a:fillRect/>
          </a:stretch>
        </p:blipFill>
        <p:spPr bwMode="auto">
          <a:xfrm>
            <a:off x="734342" y="2202329"/>
            <a:ext cx="5035837" cy="214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a:extLst>
              <a:ext uri="{FF2B5EF4-FFF2-40B4-BE49-F238E27FC236}">
                <a16:creationId xmlns:a16="http://schemas.microsoft.com/office/drawing/2014/main" id="{04E21F31-5A8A-4637-AF09-351797243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212" t="53156" r="18974" b="34108"/>
          <a:stretch>
            <a:fillRect/>
          </a:stretch>
        </p:blipFill>
        <p:spPr bwMode="auto">
          <a:xfrm>
            <a:off x="225041" y="5488519"/>
            <a:ext cx="55451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5126" name="Picture 10" descr="line_param">
            <a:extLst>
              <a:ext uri="{FF2B5EF4-FFF2-40B4-BE49-F238E27FC236}">
                <a16:creationId xmlns:a16="http://schemas.microsoft.com/office/drawing/2014/main" id="{06DA2A48-1780-42BD-B685-C20D8C4BB6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017" y="4561522"/>
            <a:ext cx="1366345" cy="107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860AA195-0ABF-4B5A-9C5A-8B4D1425F1C8}"/>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9CAC0E3A-3176-4510-B4E5-51FB16C5A002}"/>
              </a:ext>
            </a:extLst>
          </p:cNvPr>
          <p:cNvSpPr txBox="1">
            <a:spLocks/>
          </p:cNvSpPr>
          <p:nvPr/>
        </p:nvSpPr>
        <p:spPr>
          <a:xfrm>
            <a:off x="581192" y="70742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X-Ray Transform</a:t>
            </a:r>
          </a:p>
          <a:p>
            <a:pPr algn="ctr"/>
            <a:r>
              <a:rPr lang="en-US" dirty="0">
                <a:solidFill>
                  <a:schemeClr val="tx1"/>
                </a:solidFill>
              </a:rPr>
              <a:t>An integral transform mapping spatial data into the parametric space of line integrals</a:t>
            </a:r>
            <a:endParaRPr lang="en-US" sz="3200" b="1" dirty="0">
              <a:solidFill>
                <a:schemeClr val="tx1"/>
              </a:solidFill>
            </a:endParaRPr>
          </a:p>
          <a:p>
            <a:pPr algn="ctr"/>
            <a:endParaRPr lang="en-US" sz="3200" b="1" dirty="0">
              <a:solidFill>
                <a:schemeClr val="tx1"/>
              </a:solidFill>
            </a:endParaRPr>
          </a:p>
          <a:p>
            <a:pPr algn="ctr"/>
            <a:endParaRPr lang="en-US" sz="3200" dirty="0">
              <a:solidFill>
                <a:schemeClr val="tx1"/>
              </a:solidFill>
            </a:endParaRPr>
          </a:p>
        </p:txBody>
      </p:sp>
      <p:sp>
        <p:nvSpPr>
          <p:cNvPr id="11" name="Content Placeholder 2">
            <a:extLst>
              <a:ext uri="{FF2B5EF4-FFF2-40B4-BE49-F238E27FC236}">
                <a16:creationId xmlns:a16="http://schemas.microsoft.com/office/drawing/2014/main" id="{0E6B7782-6DF7-4BD3-BB8E-477A1F03AC57}"/>
              </a:ext>
            </a:extLst>
          </p:cNvPr>
          <p:cNvSpPr txBox="1">
            <a:spLocks/>
          </p:cNvSpPr>
          <p:nvPr/>
        </p:nvSpPr>
        <p:spPr>
          <a:xfrm>
            <a:off x="581192" y="185324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b="1" i="1" dirty="0">
                <a:solidFill>
                  <a:schemeClr val="tx1"/>
                </a:solidFill>
              </a:rPr>
              <a:t>2D                                                                                           3D</a:t>
            </a:r>
          </a:p>
          <a:p>
            <a:pPr algn="ctr"/>
            <a:endParaRPr lang="en-US" sz="3200" b="1" dirty="0">
              <a:solidFill>
                <a:schemeClr val="tx1"/>
              </a:solidFill>
            </a:endParaRPr>
          </a:p>
          <a:p>
            <a:pPr algn="ctr"/>
            <a:endParaRPr lang="en-US" sz="3200" dirty="0">
              <a:solidFill>
                <a:schemeClr val="tx1"/>
              </a:solidFill>
            </a:endParaRPr>
          </a:p>
        </p:txBody>
      </p:sp>
      <mc:AlternateContent xmlns:mc="http://schemas.openxmlformats.org/markup-compatibility/2006">
        <mc:Choice xmlns:a14="http://schemas.microsoft.com/office/drawing/2010/main" Requires="a14">
          <p:sp>
            <p:nvSpPr>
              <p:cNvPr id="14" name="Content Placeholder 2">
                <a:extLst>
                  <a:ext uri="{FF2B5EF4-FFF2-40B4-BE49-F238E27FC236}">
                    <a16:creationId xmlns:a16="http://schemas.microsoft.com/office/drawing/2014/main" id="{BBDF5494-6DF8-44E6-99A5-8516E3448891}"/>
                  </a:ext>
                </a:extLst>
              </p:cNvPr>
              <p:cNvSpPr txBox="1">
                <a:spLocks/>
              </p:cNvSpPr>
              <p:nvPr/>
            </p:nvSpPr>
            <p:spPr>
              <a:xfrm>
                <a:off x="6646864" y="2382513"/>
                <a:ext cx="5118475"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𝑝</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𝑦</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𝑧</m:t>
                    </m:r>
                    <m:r>
                      <a:rPr lang="en-US" sz="2000" i="1">
                        <a:solidFill>
                          <a:schemeClr val="tx1"/>
                        </a:solidFill>
                        <a:latin typeface="Cambria Math" panose="02040503050406030204" pitchFamily="18" charset="0"/>
                      </a:rPr>
                      <m:t>)</m:t>
                    </m:r>
                  </m:oMath>
                </a14:m>
                <a:r>
                  <a:rPr lang="en-US" sz="2000" i="1" dirty="0">
                    <a:solidFill>
                      <a:schemeClr val="tx1"/>
                    </a:solidFill>
                    <a:latin typeface="Cambria Math" panose="02040503050406030204" pitchFamily="18" charset="0"/>
                    <a:ea typeface="Cambria Math" panose="02040503050406030204" pitchFamily="18" charset="0"/>
                  </a:rPr>
                  <a:t> ,L – 3D line  , p point on L</a:t>
                </a:r>
              </a:p>
              <a:p>
                <a:pPr algn="ct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𝑅𝑓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𝐿</m:t>
                          </m:r>
                        </m:e>
                      </m:d>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𝐿</m:t>
                          </m:r>
                        </m:sub>
                      </m:sSub>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𝑝</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𝑑𝑝</m:t>
                      </m:r>
                    </m:oMath>
                  </m:oMathPara>
                </a14:m>
                <a:endParaRPr lang="en-US" sz="2000" i="1" dirty="0">
                  <a:solidFill>
                    <a:schemeClr val="tx1"/>
                  </a:solidFill>
                  <a:latin typeface="Cambria Math" panose="02040503050406030204" pitchFamily="18" charset="0"/>
                </a:endParaRPr>
              </a:p>
              <a:p>
                <a:pPr algn="ctr"/>
                <a:endParaRPr lang="en-US" sz="2000" dirty="0">
                  <a:solidFill>
                    <a:schemeClr val="tx1"/>
                  </a:solidFill>
                </a:endParaRPr>
              </a:p>
              <a:p>
                <a:pPr algn="ctr"/>
                <a:endParaRPr lang="en-US" sz="3200" dirty="0">
                  <a:solidFill>
                    <a:schemeClr val="tx1"/>
                  </a:solidFill>
                </a:endParaRPr>
              </a:p>
            </p:txBody>
          </p:sp>
        </mc:Choice>
        <mc:Fallback>
          <p:sp>
            <p:nvSpPr>
              <p:cNvPr id="14" name="Content Placeholder 2">
                <a:extLst>
                  <a:ext uri="{FF2B5EF4-FFF2-40B4-BE49-F238E27FC236}">
                    <a16:creationId xmlns:a16="http://schemas.microsoft.com/office/drawing/2014/main" id="{BBDF5494-6DF8-44E6-99A5-8516E3448891}"/>
                  </a:ext>
                </a:extLst>
              </p:cNvPr>
              <p:cNvSpPr txBox="1">
                <a:spLocks noRot="1" noChangeAspect="1" noMove="1" noResize="1" noEditPoints="1" noAdjustHandles="1" noChangeArrowheads="1" noChangeShapeType="1" noTextEdit="1"/>
              </p:cNvSpPr>
              <p:nvPr/>
            </p:nvSpPr>
            <p:spPr>
              <a:xfrm>
                <a:off x="6646864" y="2382513"/>
                <a:ext cx="5118475" cy="1046487"/>
              </a:xfrm>
              <a:prstGeom prst="rect">
                <a:avLst/>
              </a:prstGeom>
              <a:blipFill>
                <a:blip r:embed="rId7"/>
                <a:stretch>
                  <a:fillRect t="-3488"/>
                </a:stretch>
              </a:blipFill>
            </p:spPr>
            <p:txBody>
              <a:bodyPr/>
              <a:lstStyle/>
              <a:p>
                <a:r>
                  <a:rPr lang="en-US">
                    <a:noFill/>
                  </a:rPr>
                  <a:t> </a:t>
                </a:r>
              </a:p>
            </p:txBody>
          </p:sp>
        </mc:Fallback>
      </mc:AlternateContent>
      <p:graphicFrame>
        <p:nvGraphicFramePr>
          <p:cNvPr id="15" name="Object 2">
            <a:extLst>
              <a:ext uri="{FF2B5EF4-FFF2-40B4-BE49-F238E27FC236}">
                <a16:creationId xmlns:a16="http://schemas.microsoft.com/office/drawing/2014/main" id="{CC7F084F-16AD-4B33-B62F-50B4B12DFFF0}"/>
              </a:ext>
            </a:extLst>
          </p:cNvPr>
          <p:cNvGraphicFramePr>
            <a:graphicFrameLocks noChangeAspect="1"/>
          </p:cNvGraphicFramePr>
          <p:nvPr>
            <p:extLst>
              <p:ext uri="{D42A27DB-BD31-4B8C-83A1-F6EECF244321}">
                <p14:modId xmlns:p14="http://schemas.microsoft.com/office/powerpoint/2010/main" val="1986964779"/>
              </p:ext>
            </p:extLst>
          </p:nvPr>
        </p:nvGraphicFramePr>
        <p:xfrm>
          <a:off x="6630136" y="3429000"/>
          <a:ext cx="5151929" cy="1609725"/>
        </p:xfrm>
        <a:graphic>
          <a:graphicData uri="http://schemas.openxmlformats.org/presentationml/2006/ole">
            <mc:AlternateContent xmlns:mc="http://schemas.openxmlformats.org/markup-compatibility/2006">
              <mc:Choice xmlns:v="urn:schemas-microsoft-com:vml" Requires="v">
                <p:oleObj spid="_x0000_s1102" name="Equation" r:id="rId8" imgW="2616200" imgH="825500" progId="Equation.3">
                  <p:embed/>
                </p:oleObj>
              </mc:Choice>
              <mc:Fallback>
                <p:oleObj name="Equation" r:id="rId8" imgW="2616200" imgH="825500" progId="Equation.3">
                  <p:embed/>
                  <p:pic>
                    <p:nvPicPr>
                      <p:cNvPr id="59395" name="Object 2">
                        <a:extLst>
                          <a:ext uri="{FF2B5EF4-FFF2-40B4-BE49-F238E27FC236}">
                            <a16:creationId xmlns:a16="http://schemas.microsoft.com/office/drawing/2014/main" id="{F3737221-7991-4029-88E9-3F0F796A8E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0136" y="3429000"/>
                        <a:ext cx="5151929" cy="1609725"/>
                      </a:xfrm>
                      <a:prstGeom prst="rect">
                        <a:avLst/>
                      </a:prstGeom>
                      <a:noFill/>
                      <a:ln>
                        <a:noFill/>
                      </a:ln>
                      <a:effectLst/>
                    </p:spPr>
                  </p:pic>
                </p:oleObj>
              </mc:Fallback>
            </mc:AlternateContent>
          </a:graphicData>
        </a:graphic>
      </p:graphicFrame>
      <mc:AlternateContent xmlns:mc="http://schemas.openxmlformats.org/markup-compatibility/2006">
        <mc:Choice xmlns:a14="http://schemas.microsoft.com/office/drawing/2010/main" Requires="a14">
          <p:sp>
            <p:nvSpPr>
              <p:cNvPr id="17" name="Content Placeholder 2">
                <a:extLst>
                  <a:ext uri="{FF2B5EF4-FFF2-40B4-BE49-F238E27FC236}">
                    <a16:creationId xmlns:a16="http://schemas.microsoft.com/office/drawing/2014/main" id="{EA84A7B5-9430-412D-A960-927AB7BF5578}"/>
                  </a:ext>
                </a:extLst>
              </p:cNvPr>
              <p:cNvSpPr txBox="1">
                <a:spLocks/>
              </p:cNvSpPr>
              <p:nvPr/>
            </p:nvSpPr>
            <p:spPr>
              <a:xfrm>
                <a:off x="6210651" y="5233522"/>
                <a:ext cx="5990897"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𝑅𝑓</m:t>
                          </m:r>
                          <m:r>
                            <m:rPr>
                              <m:nor/>
                            </m:rPr>
                            <a:rPr lang="en-US" sz="2000" i="1" dirty="0">
                              <a:solidFill>
                                <a:schemeClr val="tx1"/>
                              </a:solidFill>
                              <a:latin typeface="Cambria Math" panose="02040503050406030204" pitchFamily="18" charset="0"/>
                            </a:rPr>
                            <m:t> </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𝐿</m:t>
                              </m:r>
                            </m:e>
                            <m:sub>
                              <m:r>
                                <a:rPr lang="en-US" sz="2000" i="1">
                                  <a:solidFill>
                                    <a:schemeClr val="tx1"/>
                                  </a:solidFill>
                                  <a:latin typeface="Cambria Math" panose="02040503050406030204" pitchFamily="18" charset="0"/>
                                </a:rPr>
                                <m:t>𝑥</m:t>
                              </m:r>
                            </m:sub>
                          </m:sSub>
                        </m:sub>
                      </m:sSub>
                      <m:d>
                        <m:dPr>
                          <m:ctrlPr>
                            <a:rPr lang="en-US" sz="2000" i="1">
                              <a:solidFill>
                                <a:schemeClr val="tx1"/>
                              </a:solidFill>
                              <a:latin typeface="Cambria Math" panose="02040503050406030204" pitchFamily="18" charset="0"/>
                            </a:rPr>
                          </m:ctrlPr>
                        </m:dPr>
                        <m:e>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algn="ctr"/>
                <a14:m>
                  <m:oMath xmlns:m="http://schemas.openxmlformats.org/officeDocument/2006/math">
                    <m:nary>
                      <m:naryPr>
                        <m:chr m:val="∭"/>
                        <m:limLoc m:val="undOvr"/>
                        <m:subHide m:val="on"/>
                        <m:supHide m:val="on"/>
                        <m:ctrlPr>
                          <a:rPr lang="en-US" sz="2000" b="0" i="1" smtClean="0">
                            <a:solidFill>
                              <a:schemeClr val="tx1"/>
                            </a:solidFill>
                            <a:latin typeface="Cambria Math" panose="02040503050406030204" pitchFamily="18" charset="0"/>
                          </a:rPr>
                        </m:ctrlPr>
                      </m:naryPr>
                      <m:sub/>
                      <m:sup/>
                      <m:e>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𝑦</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𝑧</m:t>
                            </m:r>
                          </m:e>
                        </m:d>
                        <m:r>
                          <a:rPr lang="en-US" sz="2000" b="0" i="1" smtClean="0">
                            <a:solidFill>
                              <a:schemeClr val="tx1"/>
                            </a:solidFill>
                            <a:latin typeface="Cambria Math" panose="02040503050406030204" pitchFamily="18" charset="0"/>
                            <a:ea typeface="Cambria Math" panose="02040503050406030204" pitchFamily="18" charset="0"/>
                          </a:rPr>
                          <m:t>𝛿</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𝑦</m:t>
                            </m:r>
                            <m:r>
                              <a:rPr lang="en-US" sz="2000" b="0" i="1" smtClean="0">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e>
                        </m:d>
                        <m:r>
                          <a:rPr lang="en-US" sz="2000" i="1">
                            <a:solidFill>
                              <a:schemeClr val="tx1"/>
                            </a:solidFill>
                            <a:latin typeface="Cambria Math" panose="02040503050406030204" pitchFamily="18" charset="0"/>
                            <a:ea typeface="Cambria Math" panose="02040503050406030204" pitchFamily="18" charset="0"/>
                          </a:rPr>
                          <m:t>𝛿</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𝑧</m:t>
                            </m:r>
                            <m:r>
                              <a:rPr lang="en-US" sz="2000" i="1">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𝑑𝑥𝑑𝑦𝑑𝑧</m:t>
                        </m:r>
                      </m:e>
                    </m:nary>
                  </m:oMath>
                </a14:m>
                <a:r>
                  <a:rPr lang="en-US" sz="1800" i="1" dirty="0">
                    <a:solidFill>
                      <a:schemeClr val="tx1"/>
                    </a:solidFill>
                    <a:latin typeface="Cambria Math" panose="02040503050406030204" pitchFamily="18" charset="0"/>
                  </a:rPr>
                  <a:t> </a:t>
                </a:r>
              </a:p>
            </p:txBody>
          </p:sp>
        </mc:Choice>
        <mc:Fallback>
          <p:sp>
            <p:nvSpPr>
              <p:cNvPr id="17" name="Content Placeholder 2">
                <a:extLst>
                  <a:ext uri="{FF2B5EF4-FFF2-40B4-BE49-F238E27FC236}">
                    <a16:creationId xmlns:a16="http://schemas.microsoft.com/office/drawing/2014/main" id="{EA84A7B5-9430-412D-A960-927AB7BF5578}"/>
                  </a:ext>
                </a:extLst>
              </p:cNvPr>
              <p:cNvSpPr txBox="1">
                <a:spLocks noRot="1" noChangeAspect="1" noMove="1" noResize="1" noEditPoints="1" noAdjustHandles="1" noChangeArrowheads="1" noChangeShapeType="1" noTextEdit="1"/>
              </p:cNvSpPr>
              <p:nvPr/>
            </p:nvSpPr>
            <p:spPr>
              <a:xfrm>
                <a:off x="6210651" y="5233522"/>
                <a:ext cx="5990897" cy="1046487"/>
              </a:xfrm>
              <a:prstGeom prst="rect">
                <a:avLst/>
              </a:prstGeom>
              <a:blipFill>
                <a:blip r:embed="rId10"/>
                <a:stretch>
                  <a:fillRect l="-4476" t="-10526" b="-7836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D7F4DD2C-9F75-492D-96C7-F0A60FC45827}"/>
              </a:ext>
            </a:extLst>
          </p:cNvPr>
          <p:cNvCxnSpPr/>
          <p:nvPr/>
        </p:nvCxnSpPr>
        <p:spPr>
          <a:xfrm>
            <a:off x="6095999" y="2554014"/>
            <a:ext cx="0" cy="355095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0231CE1E-F875-409B-A47D-C9830E39FE6E}"/>
                  </a:ext>
                </a:extLst>
              </p:cNvPr>
              <p:cNvSpPr txBox="1">
                <a:spLocks/>
              </p:cNvSpPr>
              <p:nvPr/>
            </p:nvSpPr>
            <p:spPr>
              <a:xfrm>
                <a:off x="2089396" y="6244745"/>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2</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2</m:t>
                          </m:r>
                        </m:sup>
                      </m:sSup>
                    </m:oMath>
                  </m:oMathPara>
                </a14:m>
                <a:endParaRPr lang="en-US" sz="2000" i="1" dirty="0">
                  <a:solidFill>
                    <a:schemeClr val="tx1"/>
                  </a:solidFill>
                </a:endParaRPr>
              </a:p>
              <a:p>
                <a:pPr algn="ctr"/>
                <a:endParaRPr lang="en-US" sz="3200" dirty="0">
                  <a:solidFill>
                    <a:schemeClr val="tx1"/>
                  </a:solidFill>
                </a:endParaRPr>
              </a:p>
            </p:txBody>
          </p:sp>
        </mc:Choice>
        <mc:Fallback>
          <p:sp>
            <p:nvSpPr>
              <p:cNvPr id="21" name="Content Placeholder 2">
                <a:extLst>
                  <a:ext uri="{FF2B5EF4-FFF2-40B4-BE49-F238E27FC236}">
                    <a16:creationId xmlns:a16="http://schemas.microsoft.com/office/drawing/2014/main" id="{0231CE1E-F875-409B-A47D-C9830E39FE6E}"/>
                  </a:ext>
                </a:extLst>
              </p:cNvPr>
              <p:cNvSpPr txBox="1">
                <a:spLocks noRot="1" noChangeAspect="1" noMove="1" noResize="1" noEditPoints="1" noAdjustHandles="1" noChangeArrowheads="1" noChangeShapeType="1" noTextEdit="1"/>
              </p:cNvSpPr>
              <p:nvPr/>
            </p:nvSpPr>
            <p:spPr>
              <a:xfrm>
                <a:off x="2089396" y="6244745"/>
                <a:ext cx="1587990" cy="5717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Content Placeholder 2">
                <a:extLst>
                  <a:ext uri="{FF2B5EF4-FFF2-40B4-BE49-F238E27FC236}">
                    <a16:creationId xmlns:a16="http://schemas.microsoft.com/office/drawing/2014/main" id="{AAB4F45A-06A8-4EA6-A8D1-4CA0A2FF721D}"/>
                  </a:ext>
                </a:extLst>
              </p:cNvPr>
              <p:cNvSpPr txBox="1">
                <a:spLocks/>
              </p:cNvSpPr>
              <p:nvPr/>
            </p:nvSpPr>
            <p:spPr>
              <a:xfrm>
                <a:off x="8295755" y="6304609"/>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3</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4</m:t>
                          </m:r>
                        </m:sup>
                      </m:sSup>
                    </m:oMath>
                  </m:oMathPara>
                </a14:m>
                <a:endParaRPr lang="en-US" sz="2000" i="1" dirty="0">
                  <a:solidFill>
                    <a:schemeClr val="tx1"/>
                  </a:solidFill>
                </a:endParaRPr>
              </a:p>
              <a:p>
                <a:pPr algn="ctr"/>
                <a:endParaRPr lang="en-US" sz="3200" dirty="0">
                  <a:solidFill>
                    <a:schemeClr val="tx1"/>
                  </a:solidFill>
                </a:endParaRPr>
              </a:p>
            </p:txBody>
          </p:sp>
        </mc:Choice>
        <mc:Fallback>
          <p:sp>
            <p:nvSpPr>
              <p:cNvPr id="22" name="Content Placeholder 2">
                <a:extLst>
                  <a:ext uri="{FF2B5EF4-FFF2-40B4-BE49-F238E27FC236}">
                    <a16:creationId xmlns:a16="http://schemas.microsoft.com/office/drawing/2014/main" id="{AAB4F45A-06A8-4EA6-A8D1-4CA0A2FF721D}"/>
                  </a:ext>
                </a:extLst>
              </p:cNvPr>
              <p:cNvSpPr txBox="1">
                <a:spLocks noRot="1" noChangeAspect="1" noMove="1" noResize="1" noEditPoints="1" noAdjustHandles="1" noChangeArrowheads="1" noChangeShapeType="1" noTextEdit="1"/>
              </p:cNvSpPr>
              <p:nvPr/>
            </p:nvSpPr>
            <p:spPr>
              <a:xfrm>
                <a:off x="8295755" y="6304609"/>
                <a:ext cx="1587990" cy="571787"/>
              </a:xfrm>
              <a:prstGeom prst="rect">
                <a:avLst/>
              </a:prstGeom>
              <a:blipFill>
                <a:blip r:embed="rId12"/>
                <a:stretch>
                  <a:fillRect/>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71552" y="3683684"/>
            <a:ext cx="896045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indent="-342900" algn="l" rtl="0">
              <a:spcBef>
                <a:spcPct val="50000"/>
              </a:spcBef>
              <a:buFont typeface="Wingdings" panose="05000000000000000000" pitchFamily="2" charset="2"/>
              <a:buChar char="Ø"/>
            </a:pPr>
            <a:r>
              <a:rPr lang="en-US" sz="2000" dirty="0"/>
              <a:t> Piecewise constant interpolation – interpolation of order zero</a:t>
            </a:r>
          </a:p>
          <a:p>
            <a:pPr marL="342900" indent="-342900" algn="l" rtl="0">
              <a:spcBef>
                <a:spcPct val="50000"/>
              </a:spcBef>
              <a:buFont typeface="Wingdings" panose="05000000000000000000" pitchFamily="2" charset="2"/>
              <a:buChar char="Ø"/>
            </a:pPr>
            <a:r>
              <a:rPr lang="en-US" sz="2000" dirty="0"/>
              <a:t> “smooth” interpolation  – interpolation of higher orders </a:t>
            </a:r>
            <a:endParaRPr lang="el-GR" sz="2000" dirty="0"/>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484065" y="1136569"/>
            <a:ext cx="722386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2400" dirty="0">
                <a:solidFill>
                  <a:schemeClr val="accent1"/>
                </a:solidFill>
              </a:rPr>
              <a:t>Interpolation Scheme</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X-ray transform</a:t>
            </a:r>
          </a:p>
        </p:txBody>
      </p:sp>
      <p:grpSp>
        <p:nvGrpSpPr>
          <p:cNvPr id="26" name="Group 48">
            <a:extLst>
              <a:ext uri="{FF2B5EF4-FFF2-40B4-BE49-F238E27FC236}">
                <a16:creationId xmlns:a16="http://schemas.microsoft.com/office/drawing/2014/main" id="{9673B3DE-83DE-4FB2-9BF3-B0ADC88E3622}"/>
              </a:ext>
            </a:extLst>
          </p:cNvPr>
          <p:cNvGrpSpPr>
            <a:grpSpLocks/>
          </p:cNvGrpSpPr>
          <p:nvPr/>
        </p:nvGrpSpPr>
        <p:grpSpPr bwMode="auto">
          <a:xfrm>
            <a:off x="1673347" y="1497228"/>
            <a:ext cx="2233240" cy="1822450"/>
            <a:chOff x="3107" y="255"/>
            <a:chExt cx="2178" cy="1815"/>
          </a:xfrm>
        </p:grpSpPr>
        <p:grpSp>
          <p:nvGrpSpPr>
            <p:cNvPr id="28" name="Group 45">
              <a:extLst>
                <a:ext uri="{FF2B5EF4-FFF2-40B4-BE49-F238E27FC236}">
                  <a16:creationId xmlns:a16="http://schemas.microsoft.com/office/drawing/2014/main" id="{F4A5A349-0A54-4FF1-B6A1-4651F18E327C}"/>
                </a:ext>
              </a:extLst>
            </p:cNvPr>
            <p:cNvGrpSpPr>
              <a:grpSpLocks/>
            </p:cNvGrpSpPr>
            <p:nvPr/>
          </p:nvGrpSpPr>
          <p:grpSpPr bwMode="auto">
            <a:xfrm>
              <a:off x="3107" y="255"/>
              <a:ext cx="2178" cy="1815"/>
              <a:chOff x="3424" y="73"/>
              <a:chExt cx="2178" cy="1815"/>
            </a:xfrm>
          </p:grpSpPr>
          <p:sp>
            <p:nvSpPr>
              <p:cNvPr id="30" name="Rectangle 28">
                <a:extLst>
                  <a:ext uri="{FF2B5EF4-FFF2-40B4-BE49-F238E27FC236}">
                    <a16:creationId xmlns:a16="http://schemas.microsoft.com/office/drawing/2014/main" id="{1CDEA859-321E-4F74-8E74-1B024F849C79}"/>
                  </a:ext>
                </a:extLst>
              </p:cNvPr>
              <p:cNvSpPr>
                <a:spLocks noChangeArrowheads="1"/>
              </p:cNvSpPr>
              <p:nvPr/>
            </p:nvSpPr>
            <p:spPr bwMode="auto">
              <a:xfrm>
                <a:off x="3424" y="73"/>
                <a:ext cx="544" cy="454"/>
              </a:xfrm>
              <a:prstGeom prst="rect">
                <a:avLst/>
              </a:prstGeom>
              <a:noFill/>
              <a:ln w="9525">
                <a:noFill/>
                <a:miter lim="800000"/>
                <a:headEnd/>
                <a:tailEnd/>
              </a:ln>
              <a:effectLst/>
            </p:spPr>
            <p:txBody>
              <a:bodyPr wrap="none" anchor="ctr"/>
              <a:lstStyle/>
              <a:p>
                <a:pPr algn="ctr"/>
                <a:r>
                  <a:rPr lang="en-US" sz="2400" b="1"/>
                  <a:t>0</a:t>
                </a:r>
              </a:p>
            </p:txBody>
          </p:sp>
          <p:sp>
            <p:nvSpPr>
              <p:cNvPr id="31" name="Rectangle 30">
                <a:extLst>
                  <a:ext uri="{FF2B5EF4-FFF2-40B4-BE49-F238E27FC236}">
                    <a16:creationId xmlns:a16="http://schemas.microsoft.com/office/drawing/2014/main" id="{DC8506C3-126A-4EEA-969E-999142A4211C}"/>
                  </a:ext>
                </a:extLst>
              </p:cNvPr>
              <p:cNvSpPr>
                <a:spLocks noChangeArrowheads="1"/>
              </p:cNvSpPr>
              <p:nvPr/>
            </p:nvSpPr>
            <p:spPr bwMode="auto">
              <a:xfrm>
                <a:off x="3969" y="73"/>
                <a:ext cx="544" cy="454"/>
              </a:xfrm>
              <a:prstGeom prst="rect">
                <a:avLst/>
              </a:prstGeom>
              <a:noFill/>
              <a:ln w="9525">
                <a:noFill/>
                <a:miter lim="800000"/>
                <a:headEnd/>
                <a:tailEnd/>
              </a:ln>
              <a:effectLst/>
            </p:spPr>
            <p:txBody>
              <a:bodyPr wrap="none" anchor="ctr"/>
              <a:lstStyle/>
              <a:p>
                <a:pPr algn="ctr"/>
                <a:r>
                  <a:rPr lang="en-US" sz="2400" b="1"/>
                  <a:t>9</a:t>
                </a:r>
              </a:p>
            </p:txBody>
          </p:sp>
          <p:sp>
            <p:nvSpPr>
              <p:cNvPr id="35" name="Rectangle 31">
                <a:extLst>
                  <a:ext uri="{FF2B5EF4-FFF2-40B4-BE49-F238E27FC236}">
                    <a16:creationId xmlns:a16="http://schemas.microsoft.com/office/drawing/2014/main" id="{226209F1-A656-41B5-98D0-947946CC1EF2}"/>
                  </a:ext>
                </a:extLst>
              </p:cNvPr>
              <p:cNvSpPr>
                <a:spLocks noChangeArrowheads="1"/>
              </p:cNvSpPr>
              <p:nvPr/>
            </p:nvSpPr>
            <p:spPr bwMode="auto">
              <a:xfrm>
                <a:off x="4513" y="73"/>
                <a:ext cx="544" cy="454"/>
              </a:xfrm>
              <a:prstGeom prst="rect">
                <a:avLst/>
              </a:prstGeom>
              <a:noFill/>
              <a:ln w="9525">
                <a:noFill/>
                <a:miter lim="800000"/>
                <a:headEnd/>
                <a:tailEnd/>
              </a:ln>
              <a:effectLst/>
            </p:spPr>
            <p:txBody>
              <a:bodyPr wrap="none" anchor="ctr"/>
              <a:lstStyle/>
              <a:p>
                <a:pPr algn="ctr"/>
                <a:r>
                  <a:rPr lang="en-US" sz="2400" b="1"/>
                  <a:t>1</a:t>
                </a:r>
              </a:p>
            </p:txBody>
          </p:sp>
          <p:sp>
            <p:nvSpPr>
              <p:cNvPr id="36" name="Rectangle 32">
                <a:extLst>
                  <a:ext uri="{FF2B5EF4-FFF2-40B4-BE49-F238E27FC236}">
                    <a16:creationId xmlns:a16="http://schemas.microsoft.com/office/drawing/2014/main" id="{0A748177-95E1-4AFB-B80F-7409FD937748}"/>
                  </a:ext>
                </a:extLst>
              </p:cNvPr>
              <p:cNvSpPr>
                <a:spLocks noChangeArrowheads="1"/>
              </p:cNvSpPr>
              <p:nvPr/>
            </p:nvSpPr>
            <p:spPr bwMode="auto">
              <a:xfrm>
                <a:off x="5058" y="73"/>
                <a:ext cx="544" cy="454"/>
              </a:xfrm>
              <a:prstGeom prst="rect">
                <a:avLst/>
              </a:prstGeom>
              <a:noFill/>
              <a:ln w="9525">
                <a:noFill/>
                <a:miter lim="800000"/>
                <a:headEnd/>
                <a:tailEnd/>
              </a:ln>
              <a:effectLst/>
            </p:spPr>
            <p:txBody>
              <a:bodyPr wrap="none" anchor="ctr"/>
              <a:lstStyle/>
              <a:p>
                <a:pPr algn="ctr"/>
                <a:r>
                  <a:rPr lang="en-US" sz="2400" b="1" dirty="0"/>
                  <a:t>9</a:t>
                </a:r>
              </a:p>
            </p:txBody>
          </p:sp>
          <p:sp>
            <p:nvSpPr>
              <p:cNvPr id="37" name="Rectangle 33">
                <a:extLst>
                  <a:ext uri="{FF2B5EF4-FFF2-40B4-BE49-F238E27FC236}">
                    <a16:creationId xmlns:a16="http://schemas.microsoft.com/office/drawing/2014/main" id="{47EEBAB6-1CEC-4E32-8977-10BCC53A1518}"/>
                  </a:ext>
                </a:extLst>
              </p:cNvPr>
              <p:cNvSpPr>
                <a:spLocks noChangeArrowheads="1"/>
              </p:cNvSpPr>
              <p:nvPr/>
            </p:nvSpPr>
            <p:spPr bwMode="auto">
              <a:xfrm>
                <a:off x="3424"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38" name="Rectangle 34">
                <a:extLst>
                  <a:ext uri="{FF2B5EF4-FFF2-40B4-BE49-F238E27FC236}">
                    <a16:creationId xmlns:a16="http://schemas.microsoft.com/office/drawing/2014/main" id="{A69A62A9-8499-4AB0-85A6-179C735A441C}"/>
                  </a:ext>
                </a:extLst>
              </p:cNvPr>
              <p:cNvSpPr>
                <a:spLocks noChangeArrowheads="1"/>
              </p:cNvSpPr>
              <p:nvPr/>
            </p:nvSpPr>
            <p:spPr bwMode="auto">
              <a:xfrm>
                <a:off x="3969" y="527"/>
                <a:ext cx="544" cy="454"/>
              </a:xfrm>
              <a:prstGeom prst="rect">
                <a:avLst/>
              </a:prstGeom>
              <a:noFill/>
              <a:ln w="9525">
                <a:noFill/>
                <a:miter lim="800000"/>
                <a:headEnd/>
                <a:tailEnd/>
              </a:ln>
              <a:effectLst/>
            </p:spPr>
            <p:txBody>
              <a:bodyPr wrap="none" anchor="ctr"/>
              <a:lstStyle/>
              <a:p>
                <a:pPr algn="ctr"/>
                <a:r>
                  <a:rPr lang="en-US" sz="2400" b="1"/>
                  <a:t>5</a:t>
                </a:r>
              </a:p>
            </p:txBody>
          </p:sp>
          <p:sp>
            <p:nvSpPr>
              <p:cNvPr id="39" name="Rectangle 35">
                <a:extLst>
                  <a:ext uri="{FF2B5EF4-FFF2-40B4-BE49-F238E27FC236}">
                    <a16:creationId xmlns:a16="http://schemas.microsoft.com/office/drawing/2014/main" id="{DD1B6CB9-7DD0-4515-8C04-49DF321F4B0C}"/>
                  </a:ext>
                </a:extLst>
              </p:cNvPr>
              <p:cNvSpPr>
                <a:spLocks noChangeArrowheads="1"/>
              </p:cNvSpPr>
              <p:nvPr/>
            </p:nvSpPr>
            <p:spPr bwMode="auto">
              <a:xfrm>
                <a:off x="4513" y="527"/>
                <a:ext cx="544" cy="454"/>
              </a:xfrm>
              <a:prstGeom prst="rect">
                <a:avLst/>
              </a:prstGeom>
              <a:noFill/>
              <a:ln w="9525">
                <a:noFill/>
                <a:miter lim="800000"/>
                <a:headEnd/>
                <a:tailEnd/>
              </a:ln>
              <a:effectLst/>
            </p:spPr>
            <p:txBody>
              <a:bodyPr wrap="none" anchor="ctr"/>
              <a:lstStyle/>
              <a:p>
                <a:pPr algn="ctr"/>
                <a:r>
                  <a:rPr lang="en-US" sz="2400" b="1"/>
                  <a:t>3</a:t>
                </a:r>
              </a:p>
            </p:txBody>
          </p:sp>
          <p:sp>
            <p:nvSpPr>
              <p:cNvPr id="40" name="Rectangle 36">
                <a:extLst>
                  <a:ext uri="{FF2B5EF4-FFF2-40B4-BE49-F238E27FC236}">
                    <a16:creationId xmlns:a16="http://schemas.microsoft.com/office/drawing/2014/main" id="{FB8B4744-57C6-40D4-B23A-399284E17559}"/>
                  </a:ext>
                </a:extLst>
              </p:cNvPr>
              <p:cNvSpPr>
                <a:spLocks noChangeArrowheads="1"/>
              </p:cNvSpPr>
              <p:nvPr/>
            </p:nvSpPr>
            <p:spPr bwMode="auto">
              <a:xfrm>
                <a:off x="5058"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41" name="Rectangle 37">
                <a:extLst>
                  <a:ext uri="{FF2B5EF4-FFF2-40B4-BE49-F238E27FC236}">
                    <a16:creationId xmlns:a16="http://schemas.microsoft.com/office/drawing/2014/main" id="{E6083933-9C16-47FC-BD8D-7703CA04E39E}"/>
                  </a:ext>
                </a:extLst>
              </p:cNvPr>
              <p:cNvSpPr>
                <a:spLocks noChangeArrowheads="1"/>
              </p:cNvSpPr>
              <p:nvPr/>
            </p:nvSpPr>
            <p:spPr bwMode="auto">
              <a:xfrm>
                <a:off x="3424" y="980"/>
                <a:ext cx="544" cy="454"/>
              </a:xfrm>
              <a:prstGeom prst="rect">
                <a:avLst/>
              </a:prstGeom>
              <a:noFill/>
              <a:ln w="9525">
                <a:noFill/>
                <a:miter lim="800000"/>
                <a:headEnd/>
                <a:tailEnd/>
              </a:ln>
              <a:effectLst/>
            </p:spPr>
            <p:txBody>
              <a:bodyPr wrap="none" anchor="ctr"/>
              <a:lstStyle/>
              <a:p>
                <a:pPr algn="ctr"/>
                <a:r>
                  <a:rPr lang="en-US" sz="2400" b="1"/>
                  <a:t>6</a:t>
                </a:r>
              </a:p>
            </p:txBody>
          </p:sp>
          <p:sp>
            <p:nvSpPr>
              <p:cNvPr id="42" name="Rectangle 38">
                <a:extLst>
                  <a:ext uri="{FF2B5EF4-FFF2-40B4-BE49-F238E27FC236}">
                    <a16:creationId xmlns:a16="http://schemas.microsoft.com/office/drawing/2014/main" id="{5770419C-0744-4191-B600-494D09E9D234}"/>
                  </a:ext>
                </a:extLst>
              </p:cNvPr>
              <p:cNvSpPr>
                <a:spLocks noChangeArrowheads="1"/>
              </p:cNvSpPr>
              <p:nvPr/>
            </p:nvSpPr>
            <p:spPr bwMode="auto">
              <a:xfrm>
                <a:off x="3969" y="980"/>
                <a:ext cx="544" cy="454"/>
              </a:xfrm>
              <a:prstGeom prst="rect">
                <a:avLst/>
              </a:prstGeom>
              <a:noFill/>
              <a:ln w="9525">
                <a:noFill/>
                <a:miter lim="800000"/>
                <a:headEnd/>
                <a:tailEnd/>
              </a:ln>
              <a:effectLst/>
            </p:spPr>
            <p:txBody>
              <a:bodyPr wrap="none" anchor="ctr"/>
              <a:lstStyle/>
              <a:p>
                <a:pPr algn="ctr"/>
                <a:r>
                  <a:rPr lang="en-US" sz="2400" b="1"/>
                  <a:t>8</a:t>
                </a:r>
              </a:p>
            </p:txBody>
          </p:sp>
          <p:sp>
            <p:nvSpPr>
              <p:cNvPr id="43" name="Rectangle 39">
                <a:extLst>
                  <a:ext uri="{FF2B5EF4-FFF2-40B4-BE49-F238E27FC236}">
                    <a16:creationId xmlns:a16="http://schemas.microsoft.com/office/drawing/2014/main" id="{26EB9D25-AA27-4AA8-996A-570B0465FCB9}"/>
                  </a:ext>
                </a:extLst>
              </p:cNvPr>
              <p:cNvSpPr>
                <a:spLocks noChangeArrowheads="1"/>
              </p:cNvSpPr>
              <p:nvPr/>
            </p:nvSpPr>
            <p:spPr bwMode="auto">
              <a:xfrm>
                <a:off x="4513" y="980"/>
                <a:ext cx="544" cy="454"/>
              </a:xfrm>
              <a:prstGeom prst="rect">
                <a:avLst/>
              </a:prstGeom>
              <a:noFill/>
              <a:ln w="9525">
                <a:noFill/>
                <a:miter lim="800000"/>
                <a:headEnd/>
                <a:tailEnd/>
              </a:ln>
              <a:effectLst/>
            </p:spPr>
            <p:txBody>
              <a:bodyPr wrap="none" anchor="ctr"/>
              <a:lstStyle/>
              <a:p>
                <a:pPr algn="ctr"/>
                <a:r>
                  <a:rPr lang="en-US" sz="2400" b="1"/>
                  <a:t>10</a:t>
                </a:r>
              </a:p>
            </p:txBody>
          </p:sp>
          <p:sp>
            <p:nvSpPr>
              <p:cNvPr id="44" name="Rectangle 40">
                <a:extLst>
                  <a:ext uri="{FF2B5EF4-FFF2-40B4-BE49-F238E27FC236}">
                    <a16:creationId xmlns:a16="http://schemas.microsoft.com/office/drawing/2014/main" id="{D01286BA-C96E-4F19-BD9E-87ABA193370A}"/>
                  </a:ext>
                </a:extLst>
              </p:cNvPr>
              <p:cNvSpPr>
                <a:spLocks noChangeArrowheads="1"/>
              </p:cNvSpPr>
              <p:nvPr/>
            </p:nvSpPr>
            <p:spPr bwMode="auto">
              <a:xfrm>
                <a:off x="5058" y="980"/>
                <a:ext cx="544" cy="454"/>
              </a:xfrm>
              <a:prstGeom prst="rect">
                <a:avLst/>
              </a:prstGeom>
              <a:noFill/>
              <a:ln w="9525">
                <a:noFill/>
                <a:miter lim="800000"/>
                <a:headEnd/>
                <a:tailEnd/>
              </a:ln>
              <a:effectLst/>
            </p:spPr>
            <p:txBody>
              <a:bodyPr wrap="none" anchor="ctr"/>
              <a:lstStyle/>
              <a:p>
                <a:pPr algn="ctr"/>
                <a:r>
                  <a:rPr lang="en-US" sz="2400" b="1"/>
                  <a:t>3</a:t>
                </a:r>
              </a:p>
            </p:txBody>
          </p:sp>
          <p:sp>
            <p:nvSpPr>
              <p:cNvPr id="45" name="Rectangle 41">
                <a:extLst>
                  <a:ext uri="{FF2B5EF4-FFF2-40B4-BE49-F238E27FC236}">
                    <a16:creationId xmlns:a16="http://schemas.microsoft.com/office/drawing/2014/main" id="{87776106-258C-4683-B7E9-BCA2093B92C2}"/>
                  </a:ext>
                </a:extLst>
              </p:cNvPr>
              <p:cNvSpPr>
                <a:spLocks noChangeArrowheads="1"/>
              </p:cNvSpPr>
              <p:nvPr/>
            </p:nvSpPr>
            <p:spPr bwMode="auto">
              <a:xfrm>
                <a:off x="3424" y="1434"/>
                <a:ext cx="544" cy="454"/>
              </a:xfrm>
              <a:prstGeom prst="rect">
                <a:avLst/>
              </a:prstGeom>
              <a:noFill/>
              <a:ln w="9525">
                <a:noFill/>
                <a:miter lim="800000"/>
                <a:headEnd/>
                <a:tailEnd/>
              </a:ln>
              <a:effectLst/>
            </p:spPr>
            <p:txBody>
              <a:bodyPr wrap="none" anchor="ctr"/>
              <a:lstStyle/>
              <a:p>
                <a:pPr algn="ctr"/>
                <a:r>
                  <a:rPr lang="en-US" sz="2400" b="1"/>
                  <a:t>9</a:t>
                </a:r>
              </a:p>
            </p:txBody>
          </p:sp>
          <p:sp>
            <p:nvSpPr>
              <p:cNvPr id="46" name="Rectangle 42">
                <a:extLst>
                  <a:ext uri="{FF2B5EF4-FFF2-40B4-BE49-F238E27FC236}">
                    <a16:creationId xmlns:a16="http://schemas.microsoft.com/office/drawing/2014/main" id="{4AADF05C-4BE0-4689-9805-EC2CD18523FF}"/>
                  </a:ext>
                </a:extLst>
              </p:cNvPr>
              <p:cNvSpPr>
                <a:spLocks noChangeArrowheads="1"/>
              </p:cNvSpPr>
              <p:nvPr/>
            </p:nvSpPr>
            <p:spPr bwMode="auto">
              <a:xfrm>
                <a:off x="3969" y="1434"/>
                <a:ext cx="544" cy="454"/>
              </a:xfrm>
              <a:prstGeom prst="rect">
                <a:avLst/>
              </a:prstGeom>
              <a:noFill/>
              <a:ln w="9525">
                <a:noFill/>
                <a:miter lim="800000"/>
                <a:headEnd/>
                <a:tailEnd/>
              </a:ln>
              <a:effectLst/>
            </p:spPr>
            <p:txBody>
              <a:bodyPr wrap="none" anchor="ctr"/>
              <a:lstStyle/>
              <a:p>
                <a:pPr algn="ctr"/>
                <a:r>
                  <a:rPr lang="en-US" sz="2400" b="1"/>
                  <a:t>3</a:t>
                </a:r>
              </a:p>
            </p:txBody>
          </p:sp>
          <p:sp>
            <p:nvSpPr>
              <p:cNvPr id="47" name="Rectangle 43">
                <a:extLst>
                  <a:ext uri="{FF2B5EF4-FFF2-40B4-BE49-F238E27FC236}">
                    <a16:creationId xmlns:a16="http://schemas.microsoft.com/office/drawing/2014/main" id="{E29444D5-9B8E-4B95-B73D-C748A22E040E}"/>
                  </a:ext>
                </a:extLst>
              </p:cNvPr>
              <p:cNvSpPr>
                <a:spLocks noChangeArrowheads="1"/>
              </p:cNvSpPr>
              <p:nvPr/>
            </p:nvSpPr>
            <p:spPr bwMode="auto">
              <a:xfrm>
                <a:off x="4513" y="1434"/>
                <a:ext cx="544" cy="454"/>
              </a:xfrm>
              <a:prstGeom prst="rect">
                <a:avLst/>
              </a:prstGeom>
              <a:noFill/>
              <a:ln w="9525">
                <a:noFill/>
                <a:miter lim="800000"/>
                <a:headEnd/>
                <a:tailEnd/>
              </a:ln>
              <a:effectLst/>
            </p:spPr>
            <p:txBody>
              <a:bodyPr wrap="none" anchor="ctr"/>
              <a:lstStyle/>
              <a:p>
                <a:pPr algn="ctr"/>
                <a:r>
                  <a:rPr lang="en-US" sz="2400" b="1"/>
                  <a:t>8</a:t>
                </a:r>
              </a:p>
            </p:txBody>
          </p:sp>
          <p:sp>
            <p:nvSpPr>
              <p:cNvPr id="48" name="Rectangle 44">
                <a:extLst>
                  <a:ext uri="{FF2B5EF4-FFF2-40B4-BE49-F238E27FC236}">
                    <a16:creationId xmlns:a16="http://schemas.microsoft.com/office/drawing/2014/main" id="{84D031E9-CD28-4BB4-86ED-78FBCA0D284A}"/>
                  </a:ext>
                </a:extLst>
              </p:cNvPr>
              <p:cNvSpPr>
                <a:spLocks noChangeArrowheads="1"/>
              </p:cNvSpPr>
              <p:nvPr/>
            </p:nvSpPr>
            <p:spPr bwMode="auto">
              <a:xfrm>
                <a:off x="5058" y="1434"/>
                <a:ext cx="544" cy="454"/>
              </a:xfrm>
              <a:prstGeom prst="rect">
                <a:avLst/>
              </a:prstGeom>
              <a:noFill/>
              <a:ln w="9525">
                <a:noFill/>
                <a:miter lim="800000"/>
                <a:headEnd/>
                <a:tailEnd/>
              </a:ln>
              <a:effectLst/>
            </p:spPr>
            <p:txBody>
              <a:bodyPr wrap="none" anchor="ctr"/>
              <a:lstStyle/>
              <a:p>
                <a:pPr algn="ctr"/>
                <a:r>
                  <a:rPr lang="en-US" sz="2400" b="1"/>
                  <a:t>4</a:t>
                </a:r>
              </a:p>
            </p:txBody>
          </p:sp>
        </p:grpSp>
        <p:sp>
          <p:nvSpPr>
            <p:cNvPr id="29" name="Rectangle 47">
              <a:extLst>
                <a:ext uri="{FF2B5EF4-FFF2-40B4-BE49-F238E27FC236}">
                  <a16:creationId xmlns:a16="http://schemas.microsoft.com/office/drawing/2014/main" id="{8FFD43C7-562A-4D2B-9676-03B34821C42B}"/>
                </a:ext>
              </a:extLst>
            </p:cNvPr>
            <p:cNvSpPr>
              <a:spLocks noChangeArrowheads="1"/>
            </p:cNvSpPr>
            <p:nvPr/>
          </p:nvSpPr>
          <p:spPr bwMode="auto">
            <a:xfrm>
              <a:off x="3107" y="255"/>
              <a:ext cx="2177" cy="1814"/>
            </a:xfrm>
            <a:prstGeom prst="rect">
              <a:avLst/>
            </a:prstGeom>
            <a:noFill/>
            <a:ln w="9525">
              <a:solidFill>
                <a:schemeClr val="tx1"/>
              </a:solidFill>
              <a:miter lim="800000"/>
              <a:headEnd/>
              <a:tailEnd/>
            </a:ln>
            <a:effectLst/>
          </p:spPr>
          <p:txBody>
            <a:bodyPr wrap="none" anchor="ctr"/>
            <a:lstStyle/>
            <a:p>
              <a:endParaRPr lang="en-US"/>
            </a:p>
          </p:txBody>
        </p:sp>
      </p:grpSp>
      <p:sp>
        <p:nvSpPr>
          <p:cNvPr id="49" name="Rectangle 25">
            <a:extLst>
              <a:ext uri="{FF2B5EF4-FFF2-40B4-BE49-F238E27FC236}">
                <a16:creationId xmlns:a16="http://schemas.microsoft.com/office/drawing/2014/main" id="{A525F8B5-8F5E-484A-BD67-8862E52E016F}"/>
              </a:ext>
            </a:extLst>
          </p:cNvPr>
          <p:cNvSpPr>
            <a:spLocks noChangeArrowheads="1"/>
          </p:cNvSpPr>
          <p:nvPr/>
        </p:nvSpPr>
        <p:spPr bwMode="auto">
          <a:xfrm>
            <a:off x="1745487" y="2471918"/>
            <a:ext cx="2160587" cy="367186"/>
          </a:xfrm>
          <a:prstGeom prst="rect">
            <a:avLst/>
          </a:prstGeom>
          <a:noFill/>
          <a:ln w="38100" cap="rnd">
            <a:solidFill>
              <a:srgbClr val="FFCC00"/>
            </a:solidFill>
            <a:prstDash val="sysDot"/>
            <a:miter lim="800000"/>
            <a:headEnd/>
            <a:tailEnd/>
          </a:ln>
          <a:effectLst/>
        </p:spPr>
        <p:txBody>
          <a:bodyPr wrap="none" anchor="ctr"/>
          <a:lstStyle/>
          <a:p>
            <a:endParaRPr lang="en-US"/>
          </a:p>
        </p:txBody>
      </p:sp>
      <p:pic>
        <p:nvPicPr>
          <p:cNvPr id="2" name="Picture 1">
            <a:extLst>
              <a:ext uri="{FF2B5EF4-FFF2-40B4-BE49-F238E27FC236}">
                <a16:creationId xmlns:a16="http://schemas.microsoft.com/office/drawing/2014/main" id="{783F2078-506B-44B8-987B-AB51B8B3B50B}"/>
              </a:ext>
            </a:extLst>
          </p:cNvPr>
          <p:cNvPicPr>
            <a:picLocks noChangeAspect="1"/>
          </p:cNvPicPr>
          <p:nvPr/>
        </p:nvPicPr>
        <p:blipFill>
          <a:blip r:embed="rId3"/>
          <a:stretch>
            <a:fillRect/>
          </a:stretch>
        </p:blipFill>
        <p:spPr>
          <a:xfrm>
            <a:off x="6004559" y="1607501"/>
            <a:ext cx="4962525" cy="1990725"/>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C14F7B20-44C7-4A1A-9922-1B4464059C70}"/>
                  </a:ext>
                </a:extLst>
              </p:cNvPr>
              <p:cNvSpPr/>
              <p:nvPr/>
            </p:nvSpPr>
            <p:spPr>
              <a:xfrm>
                <a:off x="7736514" y="3617186"/>
                <a:ext cx="4217628"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e>
                      </m:d>
                      <m:r>
                        <a:rPr lang="en-US" i="0">
                          <a:latin typeface="Cambria Math" panose="02040503050406030204" pitchFamily="18" charset="0"/>
                        </a:rPr>
                        <m:t>=</m:t>
                      </m:r>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  ,</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a:rPr lang="en-US" i="1">
                          <a:latin typeface="Cambria Math" panose="02040503050406030204" pitchFamily="18" charset="0"/>
                        </a:rPr>
                        <m:t>𝑗</m:t>
                      </m:r>
                      <m:r>
                        <a:rPr lang="en-US" i="0">
                          <a:latin typeface="Cambria Math" panose="02040503050406030204" pitchFamily="18" charset="0"/>
                        </a:rPr>
                        <m:t>+</m:t>
                      </m:r>
                      <m:r>
                        <a:rPr lang="en-US" i="0">
                          <a:latin typeface="Cambria Math" panose="02040503050406030204" pitchFamily="18" charset="0"/>
                        </a:rPr>
                        <m:t>1</m:t>
                      </m:r>
                    </m:oMath>
                  </m:oMathPara>
                </a14:m>
                <a:endParaRPr lang="en-US" dirty="0"/>
              </a:p>
            </p:txBody>
          </p:sp>
        </mc:Choice>
        <mc:Fallback>
          <p:sp>
            <p:nvSpPr>
              <p:cNvPr id="4" name="Rectangle 3">
                <a:extLst>
                  <a:ext uri="{FF2B5EF4-FFF2-40B4-BE49-F238E27FC236}">
                    <a16:creationId xmlns:a16="http://schemas.microsoft.com/office/drawing/2014/main" id="{C14F7B20-44C7-4A1A-9922-1B4464059C70}"/>
                  </a:ext>
                </a:extLst>
              </p:cNvPr>
              <p:cNvSpPr>
                <a:spLocks noRot="1" noChangeAspect="1" noMove="1" noResize="1" noEditPoints="1" noAdjustHandles="1" noChangeArrowheads="1" noChangeShapeType="1" noTextEdit="1"/>
              </p:cNvSpPr>
              <p:nvPr/>
            </p:nvSpPr>
            <p:spPr>
              <a:xfrm>
                <a:off x="7736514" y="3617186"/>
                <a:ext cx="4217628"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475523E2-49BD-48A6-9476-F52BC1E3EC74}"/>
                  </a:ext>
                </a:extLst>
              </p:cNvPr>
              <p:cNvSpPr/>
              <p:nvPr/>
            </p:nvSpPr>
            <p:spPr>
              <a:xfrm>
                <a:off x="7736514" y="4138647"/>
                <a:ext cx="346832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𝐼</m:t>
                          </m:r>
                        </m:e>
                      </m:d>
                      <m:r>
                        <a:rPr lang="en-US" b="0" i="1" smtClean="0">
                          <a:latin typeface="Cambria Math" panose="02040503050406030204" pitchFamily="18" charset="0"/>
                        </a:rPr>
                        <m:t> </m:t>
                      </m:r>
                      <m:r>
                        <a:rPr lang="en-US" b="0" i="1" smtClean="0">
                          <a:latin typeface="Cambria Math" panose="02040503050406030204" pitchFamily="18" charset="0"/>
                        </a:rPr>
                        <m:t>𝑒𝑥𝑚𝑝𝑙𝑒</m:t>
                      </m:r>
                      <m:r>
                        <a:rPr lang="en-US" b="0" i="1" smtClean="0">
                          <a:latin typeface="Cambria Math" panose="02040503050406030204" pitchFamily="18" charset="0"/>
                        </a:rPr>
                        <m:t> </m:t>
                      </m:r>
                      <m:r>
                        <a:rPr lang="en-US" b="0" i="1" smtClean="0">
                          <a:latin typeface="Cambria Math" panose="02040503050406030204" pitchFamily="18" charset="0"/>
                        </a:rPr>
                        <m:t>𝑆𝐼𝑁𝐶</m:t>
                      </m:r>
                    </m:oMath>
                  </m:oMathPara>
                </a14:m>
                <a:endParaRPr lang="en-US" dirty="0"/>
              </a:p>
            </p:txBody>
          </p:sp>
        </mc:Choice>
        <mc:Fallback>
          <p:sp>
            <p:nvSpPr>
              <p:cNvPr id="6" name="Rectangle 5">
                <a:extLst>
                  <a:ext uri="{FF2B5EF4-FFF2-40B4-BE49-F238E27FC236}">
                    <a16:creationId xmlns:a16="http://schemas.microsoft.com/office/drawing/2014/main" id="{475523E2-49BD-48A6-9476-F52BC1E3EC74}"/>
                  </a:ext>
                </a:extLst>
              </p:cNvPr>
              <p:cNvSpPr>
                <a:spLocks noRot="1" noChangeAspect="1" noMove="1" noResize="1" noEditPoints="1" noAdjustHandles="1" noChangeArrowheads="1" noChangeShapeType="1" noTextEdit="1"/>
              </p:cNvSpPr>
              <p:nvPr/>
            </p:nvSpPr>
            <p:spPr>
              <a:xfrm>
                <a:off x="7736514" y="4138647"/>
                <a:ext cx="3468321"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6FEAF635-8A25-4B4C-9740-D7A0C4FD3954}"/>
                  </a:ext>
                </a:extLst>
              </p:cNvPr>
              <p:cNvSpPr/>
              <p:nvPr/>
            </p:nvSpPr>
            <p:spPr>
              <a:xfrm>
                <a:off x="478392" y="4939923"/>
                <a:ext cx="4173387" cy="79585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ctrlPr>
                            <a:rPr lang="en-US" smtClean="0">
                              <a:latin typeface="Cambria Math" panose="02040503050406030204" pitchFamily="18" charset="0"/>
                            </a:rPr>
                          </m:ctrlPr>
                        </m:dPr>
                        <m:e>
                          <m:r>
                            <a:rPr lang="en-US" i="1">
                              <a:latin typeface="Cambria Math" panose="02040503050406030204" pitchFamily="18" charset="0"/>
                            </a:rPr>
                            <m:t>𝑋𝑓</m:t>
                          </m:r>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𝐼</m:t>
                              </m:r>
                            </m:sub>
                          </m:sSub>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e>
                      </m:nary>
                    </m:oMath>
                  </m:oMathPara>
                </a14:m>
                <a:endParaRPr lang="en-US" dirty="0"/>
              </a:p>
            </p:txBody>
          </p:sp>
        </mc:Choice>
        <mc:Fallback>
          <p:sp>
            <p:nvSpPr>
              <p:cNvPr id="8" name="Rectangle 7">
                <a:extLst>
                  <a:ext uri="{FF2B5EF4-FFF2-40B4-BE49-F238E27FC236}">
                    <a16:creationId xmlns:a16="http://schemas.microsoft.com/office/drawing/2014/main" id="{6FEAF635-8A25-4B4C-9740-D7A0C4FD3954}"/>
                  </a:ext>
                </a:extLst>
              </p:cNvPr>
              <p:cNvSpPr>
                <a:spLocks noRot="1" noChangeAspect="1" noMove="1" noResize="1" noEditPoints="1" noAdjustHandles="1" noChangeArrowheads="1" noChangeShapeType="1" noTextEdit="1"/>
              </p:cNvSpPr>
              <p:nvPr/>
            </p:nvSpPr>
            <p:spPr>
              <a:xfrm>
                <a:off x="478392" y="4939923"/>
                <a:ext cx="4173387" cy="7958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6B94C3D8-AD1F-4378-B8C4-BDFAC9120716}"/>
                  </a:ext>
                </a:extLst>
              </p:cNvPr>
              <p:cNvSpPr/>
              <p:nvPr/>
            </p:nvSpPr>
            <p:spPr>
              <a:xfrm>
                <a:off x="4799292" y="5123120"/>
                <a:ext cx="6358920" cy="688394"/>
              </a:xfrm>
              <a:prstGeom prst="rect">
                <a:avLst/>
              </a:prstGeom>
            </p:spPr>
            <p:txBody>
              <a:bodyPr wrap="none">
                <a:spAutoFit/>
              </a:bodyPr>
              <a:lstStyle/>
              <a:p>
                <a14:m>
                  <m:oMath xmlns:m="http://schemas.openxmlformats.org/officeDocument/2006/math">
                    <m:sSub>
                      <m:sSubPr>
                        <m:ctrlPr>
                          <a:rPr lang="en-US">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𝑖𝑗</m:t>
                            </m:r>
                          </m:sub>
                        </m:sSub>
                      </m:e>
                    </m:d>
                  </m:oMath>
                </a14:m>
                <a:r>
                  <a:rPr lang="en-US" dirty="0"/>
                  <a:t> the length of the intersection between the line </a:t>
                </a:r>
                <a:r>
                  <a:rPr lang="en-US" i="1" dirty="0"/>
                  <a:t>L</a:t>
                </a:r>
                <a:r>
                  <a:rPr lang="en-US" dirty="0"/>
                  <a:t> </a:t>
                </a:r>
              </a:p>
              <a:p>
                <a:pPr algn="ctr"/>
                <a:r>
                  <a:rPr lang="en-US" dirty="0"/>
                  <a:t>and the pixel [</a:t>
                </a:r>
                <a:r>
                  <a:rPr lang="en-US" dirty="0" err="1"/>
                  <a:t>i,j</a:t>
                </a:r>
                <a:r>
                  <a:rPr lang="en-US" dirty="0"/>
                  <a:t>]</a:t>
                </a:r>
              </a:p>
            </p:txBody>
          </p:sp>
        </mc:Choice>
        <mc:Fallback>
          <p:sp>
            <p:nvSpPr>
              <p:cNvPr id="9" name="Rectangle 8">
                <a:extLst>
                  <a:ext uri="{FF2B5EF4-FFF2-40B4-BE49-F238E27FC236}">
                    <a16:creationId xmlns:a16="http://schemas.microsoft.com/office/drawing/2014/main" id="{6B94C3D8-AD1F-4378-B8C4-BDFAC9120716}"/>
                  </a:ext>
                </a:extLst>
              </p:cNvPr>
              <p:cNvSpPr>
                <a:spLocks noRot="1" noChangeAspect="1" noMove="1" noResize="1" noEditPoints="1" noAdjustHandles="1" noChangeArrowheads="1" noChangeShapeType="1" noTextEdit="1"/>
              </p:cNvSpPr>
              <p:nvPr/>
            </p:nvSpPr>
            <p:spPr>
              <a:xfrm>
                <a:off x="4799292" y="5123120"/>
                <a:ext cx="6358920" cy="688394"/>
              </a:xfrm>
              <a:prstGeom prst="rect">
                <a:avLst/>
              </a:prstGeom>
              <a:blipFill>
                <a:blip r:embed="rId7"/>
                <a:stretch>
                  <a:fillRect t="-1770" b="-13274"/>
                </a:stretch>
              </a:blipFill>
            </p:spPr>
            <p:txBody>
              <a:bodyPr/>
              <a:lstStyle/>
              <a:p>
                <a:r>
                  <a:rPr lang="en-US">
                    <a:noFill/>
                  </a:rPr>
                  <a:t> </a:t>
                </a:r>
              </a:p>
            </p:txBody>
          </p:sp>
        </mc:Fallback>
      </mc:AlternateContent>
    </p:spTree>
    <p:extLst>
      <p:ext uri="{BB962C8B-B14F-4D97-AF65-F5344CB8AC3E}">
        <p14:creationId xmlns:p14="http://schemas.microsoft.com/office/powerpoint/2010/main" val="285212811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{456632F7-A7DF-42BE-9B87-CE91F3385E6F}tf33552983</Template>
  <TotalTime>0</TotalTime>
  <Words>2377</Words>
  <Application>Microsoft Office PowerPoint</Application>
  <PresentationFormat>Widescreen</PresentationFormat>
  <Paragraphs>383</Paragraphs>
  <Slides>30</Slides>
  <Notes>25</Notes>
  <HiddenSlides>0</HiddenSlides>
  <MMClips>9</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3</vt:i4>
      </vt:variant>
      <vt:variant>
        <vt:lpstr>Slide Titles</vt:lpstr>
      </vt:variant>
      <vt:variant>
        <vt:i4>30</vt:i4>
      </vt:variant>
    </vt:vector>
  </HeadingPairs>
  <TitlesOfParts>
    <vt:vector size="45" baseType="lpstr">
      <vt:lpstr>Arial</vt:lpstr>
      <vt:lpstr>Calibri</vt:lpstr>
      <vt:lpstr>Cambria Math</vt:lpstr>
      <vt:lpstr>David</vt:lpstr>
      <vt:lpstr>Franklin Gothic Book</vt:lpstr>
      <vt:lpstr>Franklin Gothic Demi</vt:lpstr>
      <vt:lpstr>Symbol</vt:lpstr>
      <vt:lpstr>Times New Roman</vt:lpstr>
      <vt:lpstr>Wingdings</vt:lpstr>
      <vt:lpstr>Wingdings 2</vt:lpstr>
      <vt:lpstr>Wingdings 3</vt:lpstr>
      <vt:lpstr>DividendVTI</vt:lpstr>
      <vt:lpstr>תרשים</vt:lpstr>
      <vt:lpstr>Equation</vt:lpstr>
      <vt:lpstr>משוואה</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Multiframe Dim Target Detection (MFD)</vt:lpstr>
      <vt:lpstr>(SHAS) Motivation: Desired X-Ray Transform Algorithm Performance Measures</vt:lpstr>
      <vt:lpstr>(Algorithm) SHAS Algorithm Properties</vt:lpstr>
      <vt:lpstr>(Performance) Speed</vt:lpstr>
      <vt:lpstr>PowerPoint Presentation</vt:lpstr>
      <vt:lpstr>Dynamic SHAS Algorithm (DSHAS)  Sliding Window Approach</vt:lpstr>
      <vt:lpstr>DSHAS</vt:lpstr>
      <vt:lpstr>DSHAS: Why Sliding Window ?</vt:lpstr>
      <vt:lpstr>Dynamic SHAS Algorithm (DSHAS)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2020-02-07T04:07:41Z</dcterms:created>
  <dcterms:modified xsi:type="dcterms:W3CDTF">2020-02-20T03:30:32Z</dcterms:modified>
</cp:coreProperties>
</file>